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48"/>
  </p:notesMasterIdLst>
  <p:sldIdLst>
    <p:sldId id="274" r:id="rId2"/>
    <p:sldId id="287" r:id="rId3"/>
    <p:sldId id="328" r:id="rId4"/>
    <p:sldId id="276" r:id="rId5"/>
    <p:sldId id="273" r:id="rId6"/>
    <p:sldId id="286" r:id="rId7"/>
    <p:sldId id="281" r:id="rId8"/>
    <p:sldId id="277" r:id="rId9"/>
    <p:sldId id="284" r:id="rId10"/>
    <p:sldId id="325" r:id="rId11"/>
    <p:sldId id="289" r:id="rId12"/>
    <p:sldId id="326" r:id="rId13"/>
    <p:sldId id="288" r:id="rId14"/>
    <p:sldId id="324" r:id="rId15"/>
    <p:sldId id="316" r:id="rId16"/>
    <p:sldId id="278" r:id="rId17"/>
    <p:sldId id="257" r:id="rId18"/>
    <p:sldId id="258" r:id="rId19"/>
    <p:sldId id="259" r:id="rId20"/>
    <p:sldId id="260" r:id="rId21"/>
    <p:sldId id="265" r:id="rId22"/>
    <p:sldId id="262" r:id="rId23"/>
    <p:sldId id="263" r:id="rId24"/>
    <p:sldId id="266" r:id="rId25"/>
    <p:sldId id="323" r:id="rId26"/>
    <p:sldId id="269" r:id="rId27"/>
    <p:sldId id="270" r:id="rId28"/>
    <p:sldId id="291" r:id="rId29"/>
    <p:sldId id="319" r:id="rId30"/>
    <p:sldId id="320" r:id="rId31"/>
    <p:sldId id="321" r:id="rId32"/>
    <p:sldId id="322" r:id="rId33"/>
    <p:sldId id="292" r:id="rId34"/>
    <p:sldId id="314" r:id="rId35"/>
    <p:sldId id="310" r:id="rId36"/>
    <p:sldId id="327" r:id="rId37"/>
    <p:sldId id="301" r:id="rId38"/>
    <p:sldId id="302" r:id="rId39"/>
    <p:sldId id="303" r:id="rId40"/>
    <p:sldId id="304" r:id="rId41"/>
    <p:sldId id="305" r:id="rId42"/>
    <p:sldId id="306" r:id="rId43"/>
    <p:sldId id="307" r:id="rId44"/>
    <p:sldId id="315" r:id="rId45"/>
    <p:sldId id="317" r:id="rId46"/>
    <p:sldId id="318"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88099" autoAdjust="0"/>
  </p:normalViewPr>
  <p:slideViewPr>
    <p:cSldViewPr>
      <p:cViewPr>
        <p:scale>
          <a:sx n="71" d="100"/>
          <a:sy n="71" d="100"/>
        </p:scale>
        <p:origin x="-11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cs typeface="Times New Roman" charset="0"/>
              </a:defRPr>
            </a:lvl1pPr>
          </a:lstStyle>
          <a:p>
            <a:pPr>
              <a:defRPr/>
            </a:pPr>
            <a:endParaRPr lang="en-US"/>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cs typeface="Times New Roman" charset="0"/>
              </a:defRPr>
            </a:lvl1pPr>
          </a:lstStyle>
          <a:p>
            <a:pPr>
              <a:defRPr/>
            </a:pPr>
            <a:endParaRPr lang="en-US"/>
          </a:p>
        </p:txBody>
      </p:sp>
      <p:sp>
        <p:nvSpPr>
          <p:cNvPr id="5222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cs typeface="Times New Roman" charset="0"/>
              </a:defRPr>
            </a:lvl1pPr>
          </a:lstStyle>
          <a:p>
            <a:pPr>
              <a:defRPr/>
            </a:pPr>
            <a:endParaRPr lang="en-US"/>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7FDA60-E210-46C9-AB37-6DC5BAC547E7}" type="slidenum">
              <a:rPr lang="en-US" altLang="en-US"/>
              <a:pPr/>
              <a:t>‹#›</a:t>
            </a:fld>
            <a:endParaRPr lang="en-US" altLang="en-US"/>
          </a:p>
        </p:txBody>
      </p:sp>
    </p:spTree>
    <p:extLst>
      <p:ext uri="{BB962C8B-B14F-4D97-AF65-F5344CB8AC3E}">
        <p14:creationId xmlns:p14="http://schemas.microsoft.com/office/powerpoint/2010/main" val="510145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5AA4160-6FC3-4850-8EF9-F4FC78D14DDF}" type="slidenum">
              <a:rPr lang="en-US" altLang="en-US"/>
              <a:pPr eaLnBrk="1" hangingPunct="1">
                <a:spcBef>
                  <a:spcPct val="0"/>
                </a:spcBef>
              </a:pPr>
              <a:t>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1558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Graphical solution to the exercise.  We’ll use this fix during Session 4.</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0F6A48-1A0E-4745-AD42-FA90437B81C7}"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318799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Times New Roman" panose="02020603050405020304"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243A7E7-E51B-4D1C-92F0-E29337A03091}"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134860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Graphical solution to the exercise.  We’ll use this fix during Session 4.</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3ABACB0-69EF-4EAA-9F13-6CAD71FC1A13}"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193380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59A2559-499B-4679-9898-56AFB2D8FEF2}" type="slidenum">
              <a:rPr lang="en-US" altLang="en-US"/>
              <a:pPr eaLnBrk="1" hangingPunct="1">
                <a:spcBef>
                  <a:spcPct val="0"/>
                </a:spcBef>
              </a:pPr>
              <a:t>16</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432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3F0B142-F6E5-4465-AA1B-8833BC66DE99}" type="slidenum">
              <a:rPr lang="en-US" altLang="en-US"/>
              <a:pPr eaLnBrk="1" hangingPunct="1">
                <a:spcBef>
                  <a:spcPct val="0"/>
                </a:spcBef>
              </a:pPr>
              <a:t>17</a:t>
            </a:fld>
            <a:endParaRPr lang="en-US" alt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The Highway page shown is very useful for the helmsman.</a:t>
            </a:r>
          </a:p>
          <a:p>
            <a:pPr eaLnBrk="1" hangingPunct="1">
              <a:buFontTx/>
              <a:buChar char="•"/>
            </a:pPr>
            <a:r>
              <a:rPr lang="en-US" altLang="en-US" smtClean="0">
                <a:latin typeface="Arial" panose="020B0604020202020204" pitchFamily="34" charset="0"/>
                <a:cs typeface="Arial" panose="020B0604020202020204" pitchFamily="34" charset="0"/>
              </a:rPr>
              <a:t>  Waypoint is selected from a listing or a map screen</a:t>
            </a:r>
          </a:p>
        </p:txBody>
      </p:sp>
    </p:spTree>
    <p:extLst>
      <p:ext uri="{BB962C8B-B14F-4D97-AF65-F5344CB8AC3E}">
        <p14:creationId xmlns:p14="http://schemas.microsoft.com/office/powerpoint/2010/main" val="356648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B2D1FCE-2DDE-4BB3-91F1-9C77DF33B789}" type="slidenum">
              <a:rPr lang="en-US" altLang="en-US"/>
              <a:pPr eaLnBrk="1" hangingPunct="1">
                <a:spcBef>
                  <a:spcPct val="0"/>
                </a:spcBef>
              </a:pPr>
              <a:t>18</a:t>
            </a:fld>
            <a:endParaRPr lang="en-US" alt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lnSpc>
                <a:spcPct val="90000"/>
              </a:lnSpc>
              <a:buFontTx/>
              <a:buChar char="•"/>
            </a:pPr>
            <a:r>
              <a:rPr lang="en-US" altLang="en-US" smtClean="0">
                <a:latin typeface="Arial" panose="020B0604020202020204" pitchFamily="34" charset="0"/>
                <a:cs typeface="Arial" panose="020B0604020202020204" pitchFamily="34" charset="0"/>
              </a:rPr>
              <a:t>  Double check waypoint entries and keep situational awareness.</a:t>
            </a:r>
          </a:p>
        </p:txBody>
      </p:sp>
    </p:spTree>
    <p:extLst>
      <p:ext uri="{BB962C8B-B14F-4D97-AF65-F5344CB8AC3E}">
        <p14:creationId xmlns:p14="http://schemas.microsoft.com/office/powerpoint/2010/main" val="2472194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3FDC1DC-1933-4A32-9430-1631AA2A7223}" type="slidenum">
              <a:rPr lang="en-US" altLang="en-US"/>
              <a:pPr eaLnBrk="1" hangingPunct="1">
                <a:spcBef>
                  <a:spcPct val="0"/>
                </a:spcBef>
              </a:pPr>
              <a:t>19</a:t>
            </a:fld>
            <a:endParaRPr lang="en-US" altLang="en-US"/>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7932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CB79194-6042-43A2-A997-CDDA9A519453}" type="slidenum">
              <a:rPr lang="en-US" altLang="en-US"/>
              <a:pPr eaLnBrk="1" hangingPunct="1">
                <a:spcBef>
                  <a:spcPct val="0"/>
                </a:spcBef>
              </a:pPr>
              <a:t>20</a:t>
            </a:fld>
            <a:endParaRPr lang="en-US" altLang="en-US"/>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Page 101.  Briefly discuss data that can be monitored underway.</a:t>
            </a:r>
          </a:p>
          <a:p>
            <a:pPr eaLnBrk="1" hangingPunct="1">
              <a:buFontTx/>
              <a:buChar char="•"/>
            </a:pPr>
            <a:r>
              <a:rPr lang="en-US" altLang="en-US"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2974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E4C05D3-800A-4E37-90EC-B3642BFF3A2B}" type="slidenum">
              <a:rPr lang="en-US" altLang="en-US"/>
              <a:pPr eaLnBrk="1" hangingPunct="1">
                <a:spcBef>
                  <a:spcPct val="0"/>
                </a:spcBef>
              </a:pPr>
              <a:t>21</a:t>
            </a:fld>
            <a:endParaRPr lang="en-US" alt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6340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DDB83B2-C363-4877-A0FE-6B85672032B3}" type="slidenum">
              <a:rPr lang="en-US" altLang="en-US"/>
              <a:pPr eaLnBrk="1" hangingPunct="1">
                <a:spcBef>
                  <a:spcPct val="0"/>
                </a:spcBef>
              </a:pPr>
              <a:t>22</a:t>
            </a:fld>
            <a:endParaRPr lang="en-US" altLang="en-US"/>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Introduced the term Trackline</a:t>
            </a:r>
          </a:p>
        </p:txBody>
      </p:sp>
    </p:spTree>
    <p:extLst>
      <p:ext uri="{BB962C8B-B14F-4D97-AF65-F5344CB8AC3E}">
        <p14:creationId xmlns:p14="http://schemas.microsoft.com/office/powerpoint/2010/main" val="216639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45CDE93-A8EA-4A40-B607-6EA24E398CA0}" type="slidenum">
              <a:rPr lang="en-US" altLang="en-US"/>
              <a:pPr eaLnBrk="1" hangingPunct="1">
                <a:spcBef>
                  <a:spcPct val="0"/>
                </a:spcBef>
              </a:pPr>
              <a:t>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3582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22A6168-8CFE-4099-957A-72E88222C17A}" type="slidenum">
              <a:rPr lang="en-US" altLang="en-US"/>
              <a:pPr eaLnBrk="1" hangingPunct="1">
                <a:spcBef>
                  <a:spcPct val="0"/>
                </a:spcBef>
              </a:pPr>
              <a:t>23</a:t>
            </a:fld>
            <a:endParaRPr lang="en-US" alt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29564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AAF0F06-22B6-487D-AA07-0244F198F5DB}" type="slidenum">
              <a:rPr lang="en-US" altLang="en-US"/>
              <a:pPr eaLnBrk="1" hangingPunct="1">
                <a:spcBef>
                  <a:spcPct val="0"/>
                </a:spcBef>
              </a:pPr>
              <a:t>24</a:t>
            </a:fld>
            <a:endParaRPr lang="en-US" alt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“Off Course” reading in nm or ft depending on how far the vessel is from the intended course line.</a:t>
            </a:r>
          </a:p>
        </p:txBody>
      </p:sp>
    </p:spTree>
    <p:extLst>
      <p:ext uri="{BB962C8B-B14F-4D97-AF65-F5344CB8AC3E}">
        <p14:creationId xmlns:p14="http://schemas.microsoft.com/office/powerpoint/2010/main" val="95518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E79A8F4-A696-44E8-8DE4-64BAEE30E2A8}" type="slidenum">
              <a:rPr lang="en-US" altLang="en-US"/>
              <a:pPr eaLnBrk="1" hangingPunct="1">
                <a:spcBef>
                  <a:spcPct val="0"/>
                </a:spcBef>
              </a:pPr>
              <a:t>25</a:t>
            </a:fld>
            <a:endParaRPr lang="en-US" alt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13612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37932E0-53BA-4F56-BD0B-273E36A9A0F0}" type="slidenum">
              <a:rPr lang="en-US" altLang="en-US"/>
              <a:pPr eaLnBrk="1" hangingPunct="1">
                <a:spcBef>
                  <a:spcPct val="0"/>
                </a:spcBef>
              </a:pPr>
              <a:t>26</a:t>
            </a:fld>
            <a:endParaRPr lang="en-US" alt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en-US" smtClean="0">
                <a:latin typeface="Times New Roman" panose="02020603050405020304" pitchFamily="18" charset="0"/>
              </a:rPr>
              <a:t>The map screen can be used exclusively for an entire trip. It invited watching the GPS screen too much.  Invites neglecting watching the helm.</a:t>
            </a:r>
          </a:p>
        </p:txBody>
      </p:sp>
    </p:spTree>
    <p:extLst>
      <p:ext uri="{BB962C8B-B14F-4D97-AF65-F5344CB8AC3E}">
        <p14:creationId xmlns:p14="http://schemas.microsoft.com/office/powerpoint/2010/main" val="3633823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7726BD9-EE5F-41B2-B2C2-E2B5CB3B254A}" type="slidenum">
              <a:rPr lang="en-US" altLang="en-US"/>
              <a:pPr eaLnBrk="1" hangingPunct="1">
                <a:spcBef>
                  <a:spcPct val="0"/>
                </a:spcBef>
              </a:pPr>
              <a:t>27</a:t>
            </a:fld>
            <a:endParaRPr lang="en-US" alt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Danger bearings and circles are addressed in Session 4.</a:t>
            </a:r>
          </a:p>
          <a:p>
            <a:pPr eaLnBrk="1" hangingPunct="1">
              <a:buFontTx/>
              <a:buChar char="•"/>
            </a:pPr>
            <a:r>
              <a:rPr lang="en-US" altLang="en-US" smtClean="0">
                <a:latin typeface="Arial" panose="020B0604020202020204" pitchFamily="34" charset="0"/>
                <a:cs typeface="Arial" panose="020B0604020202020204" pitchFamily="34" charset="0"/>
              </a:rPr>
              <a:t>  The next topic is using bearings for keeping track &amp; double-checking</a:t>
            </a:r>
          </a:p>
        </p:txBody>
      </p:sp>
    </p:spTree>
    <p:extLst>
      <p:ext uri="{BB962C8B-B14F-4D97-AF65-F5344CB8AC3E}">
        <p14:creationId xmlns:p14="http://schemas.microsoft.com/office/powerpoint/2010/main" val="224465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12953BA-CA8B-42B8-82BB-68FF0BA96D2C}" type="slidenum">
              <a:rPr lang="en-US" altLang="en-US"/>
              <a:pPr eaLnBrk="1" hangingPunct="1">
                <a:spcBef>
                  <a:spcPct val="0"/>
                </a:spcBef>
              </a:pPr>
              <a:t>28</a:t>
            </a:fld>
            <a:endParaRPr lang="en-US" altLang="en-US"/>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39632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The complete 75 page NTSB report is available on the internet.  </a:t>
            </a:r>
            <a:r>
              <a:rPr lang="en-US" altLang="en-US" b="1" smtClean="0">
                <a:latin typeface="Arial" panose="020B0604020202020204" pitchFamily="34" charset="0"/>
                <a:cs typeface="Arial" panose="020B0604020202020204" pitchFamily="34" charset="0"/>
              </a:rPr>
              <a:t>PB97-916401, NTSB/MAR-97/0l</a:t>
            </a:r>
          </a:p>
          <a:p>
            <a:pPr>
              <a:buFontTx/>
              <a:buChar char="•"/>
            </a:pPr>
            <a:endParaRPr lang="en-US" altLang="en-US" smtClean="0">
              <a:latin typeface="Arial" panose="020B0604020202020204" pitchFamily="34" charset="0"/>
              <a:cs typeface="Arial" panose="020B0604020202020204" pitchFamily="34" charset="0"/>
            </a:endParaRPr>
          </a:p>
          <a:p>
            <a:pPr>
              <a:buFontTx/>
              <a:buChar char="•"/>
            </a:pPr>
            <a:r>
              <a:rPr lang="en-US" altLang="en-US" smtClean="0">
                <a:latin typeface="Arial" panose="020B0604020202020204" pitchFamily="34" charset="0"/>
                <a:cs typeface="Arial" panose="020B0604020202020204" pitchFamily="34" charset="0"/>
              </a:rPr>
              <a:t>  The Royal Majesty departed Bermuda enroute to Boston on June 9, 1995, with 1509 persons on board.  Just prior to departure, a repairman damaged the cable between the GPS antenna and the receiver, interrupting the signal.  Nobody noticed that the GPS wasn’t working.  The ship was continuously steered by the autopilot using DR data from the GPS, not waypoint data.  The bridge crew completely relied on the GPS, without backing it up with traditional navigation techniques.  She ran aground the next morning, about 17 miles off course.  No injuries, but $7 million in damages and lost revenue.</a:t>
            </a:r>
          </a:p>
          <a:p>
            <a:r>
              <a:rPr lang="en-US" altLang="en-US" smtClean="0">
                <a:latin typeface="Arial" panose="020B0604020202020204" pitchFamily="34" charset="0"/>
                <a:cs typeface="Arial" panose="020B0604020202020204" pitchFamily="34" charset="0"/>
              </a:rPr>
              <a:t>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E300C42-1EA4-4025-92DD-742743748487}"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2971988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Planned course.</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9715333-505B-45F7-94DB-9D63798398BD}"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3970117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Intended track vice actual track.</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D085B0C-2E25-4056-9177-53FA95DDEFBF}"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369264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No injuries.  $7 million in damage to vessel and lost revenue.  </a:t>
            </a:r>
          </a:p>
          <a:p>
            <a:pPr>
              <a:buFontTx/>
              <a:buChar char="•"/>
            </a:pPr>
            <a:r>
              <a:rPr lang="en-US" altLang="en-US" smtClean="0">
                <a:latin typeface="Arial" panose="020B0604020202020204" pitchFamily="34" charset="0"/>
                <a:cs typeface="Arial" panose="020B0604020202020204" pitchFamily="34" charset="0"/>
              </a:rPr>
              <a:t>GPS antenna disconnected.  Backup systems were ignored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00C354C-D35D-4424-B5B9-F1313602B1D7}"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186830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Review Cruise Exercise #2 results.  DR position symbols left off  to reduce clutter.  Distance entries may be shown—navigator’s choice.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9349E54-02DD-4047-BDD1-8487160E978D}"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216435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2A3B771-4646-47BF-95DC-4C205E8A3547}" type="slidenum">
              <a:rPr lang="en-US" altLang="en-US"/>
              <a:pPr eaLnBrk="1" hangingPunct="1">
                <a:spcBef>
                  <a:spcPct val="0"/>
                </a:spcBef>
              </a:pPr>
              <a:t>33</a:t>
            </a:fld>
            <a:endParaRPr lang="en-US" altLang="en-US"/>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Keeping track and double checking isn’t a one time event, but is a process that’s fundamental to all navigation actions underway.</a:t>
            </a:r>
          </a:p>
          <a:p>
            <a:pPr eaLnBrk="1" hangingPunct="1">
              <a:buFontTx/>
              <a:buChar char="•"/>
            </a:pPr>
            <a:r>
              <a:rPr lang="en-US" altLang="en-US" smtClean="0">
                <a:latin typeface="Arial" panose="020B0604020202020204" pitchFamily="34" charset="0"/>
                <a:cs typeface="Arial" panose="020B0604020202020204" pitchFamily="34" charset="0"/>
              </a:rPr>
              <a:t>  Information regarding the cruise ship Royal Majesty is presented in the “Additional Slides” following the end of the presentation.</a:t>
            </a: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27808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9C57786-D567-41A2-9E47-8036F3C841B2}" type="slidenum">
              <a:rPr lang="en-US" altLang="en-US"/>
              <a:pPr eaLnBrk="1" hangingPunct="1">
                <a:spcBef>
                  <a:spcPct val="0"/>
                </a:spcBef>
              </a:pPr>
              <a:t>34</a:t>
            </a:fld>
            <a:endParaRPr lang="en-US" altLang="en-US"/>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93617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E6CE19E-42AC-456D-B80F-77F5A9DC0364}" type="slidenum">
              <a:rPr lang="en-US" altLang="en-US"/>
              <a:pPr eaLnBrk="1" hangingPunct="1">
                <a:spcBef>
                  <a:spcPct val="0"/>
                </a:spcBef>
              </a:pPr>
              <a:t>35</a:t>
            </a:fld>
            <a:endParaRPr lang="en-US" altLang="en-US"/>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68346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AC0576A-63C0-4C9C-9D21-5A9A813BCA77}" type="slidenum">
              <a:rPr lang="en-US" altLang="en-US"/>
              <a:pPr eaLnBrk="1" hangingPunct="1">
                <a:spcBef>
                  <a:spcPct val="0"/>
                </a:spcBef>
              </a:pPr>
              <a:t>37</a:t>
            </a:fld>
            <a:endParaRPr lang="en-US" altLang="en-US"/>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77833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519F01A-E439-443F-B010-3BD9E50288F2}" type="slidenum">
              <a:rPr lang="en-US" altLang="en-US"/>
              <a:pPr eaLnBrk="1" hangingPunct="1">
                <a:spcBef>
                  <a:spcPct val="0"/>
                </a:spcBef>
              </a:pPr>
              <a:t>38</a:t>
            </a:fld>
            <a:endParaRPr lang="en-US" altLang="en-US"/>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10264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21687EB-2F96-4522-ADFE-C61900B01674}" type="slidenum">
              <a:rPr lang="en-US" altLang="en-US"/>
              <a:pPr eaLnBrk="1" hangingPunct="1">
                <a:spcBef>
                  <a:spcPct val="0"/>
                </a:spcBef>
              </a:pPr>
              <a:t>39</a:t>
            </a:fld>
            <a:endParaRPr lang="en-US" altLang="en-US"/>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May not realize the GPS has quit or is in error unless the navigator is Double Checking.</a:t>
            </a:r>
          </a:p>
        </p:txBody>
      </p:sp>
    </p:spTree>
    <p:extLst>
      <p:ext uri="{BB962C8B-B14F-4D97-AF65-F5344CB8AC3E}">
        <p14:creationId xmlns:p14="http://schemas.microsoft.com/office/powerpoint/2010/main" val="1756909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9F3AC7C-9F4A-472B-9EFC-1C26DD66C21B}" type="slidenum">
              <a:rPr lang="en-US" altLang="en-US"/>
              <a:pPr eaLnBrk="1" hangingPunct="1">
                <a:spcBef>
                  <a:spcPct val="0"/>
                </a:spcBef>
              </a:pPr>
              <a:t>40</a:t>
            </a:fld>
            <a:endParaRPr lang="en-US" alt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93735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256278B-AA3F-4BF7-946B-99D472E25469}" type="slidenum">
              <a:rPr lang="en-US" altLang="en-US"/>
              <a:pPr eaLnBrk="1" hangingPunct="1">
                <a:spcBef>
                  <a:spcPct val="0"/>
                </a:spcBef>
              </a:pPr>
              <a:t>41</a:t>
            </a:fld>
            <a:endParaRPr lang="en-US" altLang="en-US"/>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7906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ADB9DC1-2468-4A19-9105-5B8D4344390F}" type="slidenum">
              <a:rPr lang="en-US" altLang="en-US"/>
              <a:pPr eaLnBrk="1" hangingPunct="1">
                <a:spcBef>
                  <a:spcPct val="0"/>
                </a:spcBef>
              </a:pPr>
              <a:t>42</a:t>
            </a:fld>
            <a:endParaRPr lang="en-US" altLang="en-US"/>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Nearly 100% of navigation errors underway are due to carelessness.</a:t>
            </a:r>
          </a:p>
        </p:txBody>
      </p:sp>
    </p:spTree>
    <p:extLst>
      <p:ext uri="{BB962C8B-B14F-4D97-AF65-F5344CB8AC3E}">
        <p14:creationId xmlns:p14="http://schemas.microsoft.com/office/powerpoint/2010/main" val="3085889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C9CC0D6-A321-4700-A64A-8F51EB515A10}" type="slidenum">
              <a:rPr lang="en-US" altLang="en-US"/>
              <a:pPr eaLnBrk="1" hangingPunct="1">
                <a:spcBef>
                  <a:spcPct val="0"/>
                </a:spcBef>
              </a:pPr>
              <a:t>43</a:t>
            </a:fld>
            <a:endParaRPr lang="en-US" altLang="en-US"/>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2680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029E602-4DB8-4CBC-A0EE-90F9B3BF65BF}" type="slidenum">
              <a:rPr lang="en-US" altLang="en-US"/>
              <a:pPr eaLnBrk="1" hangingPunct="1">
                <a:spcBef>
                  <a:spcPct val="0"/>
                </a:spcBef>
              </a:pPr>
              <a:t>5</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latin typeface="Times New Roman" panose="02020603050405020304" pitchFamily="18" charset="0"/>
              </a:rPr>
              <a:t>  GPS is addresses first, then paper charts.</a:t>
            </a:r>
          </a:p>
        </p:txBody>
      </p:sp>
    </p:spTree>
    <p:extLst>
      <p:ext uri="{BB962C8B-B14F-4D97-AF65-F5344CB8AC3E}">
        <p14:creationId xmlns:p14="http://schemas.microsoft.com/office/powerpoint/2010/main" val="3337916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889388C-5CC0-4A90-8F35-6B9169FC4FF8}" type="slidenum">
              <a:rPr lang="en-US" altLang="en-US"/>
              <a:pPr eaLnBrk="1" hangingPunct="1">
                <a:spcBef>
                  <a:spcPct val="0"/>
                </a:spcBef>
              </a:pPr>
              <a:t>44</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00824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D6F5855-90DC-488E-9CD1-DCF4F1B5EC87}" type="slidenum">
              <a:rPr lang="en-US" altLang="en-US"/>
              <a:pPr eaLnBrk="1" hangingPunct="1">
                <a:spcBef>
                  <a:spcPct val="0"/>
                </a:spcBef>
              </a:pPr>
              <a:t>45</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9798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E921C29-89EE-43DF-BB74-15867FCCABFA}" type="slidenum">
              <a:rPr lang="en-US" altLang="en-US"/>
              <a:pPr eaLnBrk="1" hangingPunct="1">
                <a:spcBef>
                  <a:spcPct val="0"/>
                </a:spcBef>
              </a:pPr>
              <a:t>46</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0899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4AEB2C7-E1D5-4138-AFB1-16BB22C98025}" type="slidenum">
              <a:rPr lang="en-US" altLang="en-US"/>
              <a:pPr eaLnBrk="1" hangingPunct="1">
                <a:spcBef>
                  <a:spcPct val="0"/>
                </a:spcBef>
              </a:pPr>
              <a:t>6</a:t>
            </a:fld>
            <a:endParaRPr lang="en-US" alt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This and the next slide Introduce TVMDC + W.  While the text uses M for all measurements,  some students will have seen this in traditional navigation lessons.    </a:t>
            </a:r>
          </a:p>
          <a:p>
            <a:pPr eaLnBrk="1" hangingPunct="1">
              <a:buFontTx/>
              <a:buChar char="•"/>
            </a:pPr>
            <a:r>
              <a:rPr lang="en-US" altLang="en-US" smtClean="0">
                <a:latin typeface="Arial" panose="020B0604020202020204" pitchFamily="34" charset="0"/>
                <a:cs typeface="Arial" panose="020B0604020202020204" pitchFamily="34" charset="0"/>
              </a:rPr>
              <a:t>  The text doesn't use the traditional term “uncorrecting,” but instead refers to all adjustments for variation and deviation, whether going from T to C or C to T as “correcting.”</a:t>
            </a:r>
          </a:p>
          <a:p>
            <a:pPr eaLnBrk="1" hangingPunct="1">
              <a:buFontTx/>
              <a:buChar char="•"/>
            </a:pPr>
            <a:r>
              <a:rPr lang="en-US" altLang="en-US" smtClean="0">
                <a:latin typeface="Arial" panose="020B0604020202020204" pitchFamily="34" charset="0"/>
                <a:cs typeface="Arial" panose="020B0604020202020204" pitchFamily="34" charset="0"/>
              </a:rPr>
              <a:t>  Using the variation shown on Chart 1, rounded to 016° W.</a:t>
            </a:r>
          </a:p>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71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Traditional navigation memory device, taken from the BS&amp;S course, Chapter 9. </a:t>
            </a:r>
          </a:p>
          <a:p>
            <a:pPr>
              <a:buFontTx/>
              <a:buChar char="•"/>
            </a:pPr>
            <a:r>
              <a:rPr lang="en-US" altLang="en-US" smtClean="0">
                <a:latin typeface="Arial" panose="020B0604020202020204" pitchFamily="34" charset="0"/>
                <a:cs typeface="Arial" panose="020B0604020202020204" pitchFamily="34" charset="0"/>
              </a:rPr>
              <a:t>  This applies to Bearings, Headings, or Courses.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42EB7A1-4FF6-4936-8127-F8A0ED006302}"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235197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Use Chart 1</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48F784A-6C0A-4BDA-A1A6-4279C59C2C3A}"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226374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Assume that the handheld compass was at a different location than the ships compass, so the handheld had no deviation</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F6BCBEC-57EF-4492-A89A-CAE320A13CC6}"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134683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Times New Roman" panose="02020603050405020304" pitchFamily="18"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BA1C404-4878-4005-A850-493BBE05194B}"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2578034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00200" y="76200"/>
            <a:ext cx="7086600" cy="838200"/>
          </a:xfrm>
        </p:spPr>
        <p:txBody>
          <a:bodyPr/>
          <a:lstStyle>
            <a:lvl1pPr algn="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286000" y="914400"/>
            <a:ext cx="6400800" cy="533400"/>
          </a:xfrm>
        </p:spPr>
        <p:txBody>
          <a:bodyPr/>
          <a:lstStyle>
            <a:lvl1pPr marL="0" indent="0" algn="r">
              <a:buFontTx/>
              <a:buNone/>
              <a:defRPr sz="2800">
                <a:solidFill>
                  <a:schemeClr val="tx1"/>
                </a:solidFill>
              </a:defRPr>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a:xfrm>
            <a:off x="457200" y="6324600"/>
            <a:ext cx="2133600" cy="457200"/>
          </a:xfrm>
        </p:spPr>
        <p:txBody>
          <a:bodyPr/>
          <a:lstStyle>
            <a:lvl1pPr>
              <a:defRPr>
                <a:solidFill>
                  <a:srgbClr val="FFFFFF"/>
                </a:solidFill>
              </a:defRPr>
            </a:lvl1pPr>
          </a:lstStyle>
          <a:p>
            <a:r>
              <a:rPr lang="en-US" dirty="0" smtClean="0"/>
              <a:t>1/20/2014</a:t>
            </a:r>
            <a:endParaRPr lang="en-US" dirty="0"/>
          </a:p>
        </p:txBody>
      </p:sp>
      <p:sp>
        <p:nvSpPr>
          <p:cNvPr id="4101" name="Rectangle 5"/>
          <p:cNvSpPr>
            <a:spLocks noGrp="1" noChangeArrowheads="1"/>
          </p:cNvSpPr>
          <p:nvPr>
            <p:ph type="ftr" sz="quarter" idx="3"/>
          </p:nvPr>
        </p:nvSpPr>
        <p:spPr>
          <a:xfrm>
            <a:off x="3124200" y="6324600"/>
            <a:ext cx="2895600" cy="457200"/>
          </a:xfrm>
        </p:spPr>
        <p:txBody>
          <a:bodyPr/>
          <a:lstStyle>
            <a:lvl1pPr>
              <a:defRPr>
                <a:solidFill>
                  <a:srgbClr val="FFFFFF"/>
                </a:solidFill>
              </a:defRPr>
            </a:lvl1pPr>
          </a:lstStyle>
          <a:p>
            <a:pPr>
              <a:defRPr/>
            </a:pPr>
            <a:r>
              <a:rPr lang="en-US" dirty="0" smtClean="0"/>
              <a:t>WNChpt01_060110.ppt</a:t>
            </a:r>
            <a:endParaRPr lang="en-US" dirty="0"/>
          </a:p>
        </p:txBody>
      </p:sp>
      <p:sp>
        <p:nvSpPr>
          <p:cNvPr id="4102" name="Rectangle 6"/>
          <p:cNvSpPr>
            <a:spLocks noGrp="1" noChangeArrowheads="1"/>
          </p:cNvSpPr>
          <p:nvPr>
            <p:ph type="sldNum" sz="quarter" idx="4"/>
          </p:nvPr>
        </p:nvSpPr>
        <p:spPr>
          <a:xfrm>
            <a:off x="6553200" y="6324600"/>
            <a:ext cx="2133600" cy="457200"/>
          </a:xfrm>
        </p:spPr>
        <p:txBody>
          <a:bodyPr/>
          <a:lstStyle>
            <a:lvl1pPr>
              <a:defRPr>
                <a:solidFill>
                  <a:srgbClr val="FFFFFF"/>
                </a:solidFill>
              </a:defRPr>
            </a:lvl1pPr>
          </a:lstStyle>
          <a:p>
            <a:pPr>
              <a:defRPr/>
            </a:pPr>
            <a:fld id="{0DBB175E-4A73-4AE1-9D10-71CEF0A466FC}" type="slidenum">
              <a:rPr lang="en-US" smtClean="0"/>
              <a:pPr>
                <a:defRPr/>
              </a:pPr>
              <a:t>‹#›</a:t>
            </a:fld>
            <a:endParaRPr lang="en-US" dirty="0"/>
          </a:p>
        </p:txBody>
      </p:sp>
      <p:sp>
        <p:nvSpPr>
          <p:cNvPr id="7" name="Rectangle 6"/>
          <p:cNvSpPr/>
          <p:nvPr userDrawn="1"/>
        </p:nvSpPr>
        <p:spPr>
          <a:xfrm>
            <a:off x="1600200" y="6627813"/>
            <a:ext cx="2971800" cy="230832"/>
          </a:xfrm>
          <a:prstGeom prst="rect">
            <a:avLst/>
          </a:prstGeom>
        </p:spPr>
        <p:txBody>
          <a:bodyPr>
            <a:spAutoFit/>
          </a:bodyPr>
          <a:lstStyle/>
          <a:p>
            <a:pPr>
              <a:defRPr/>
            </a:pPr>
            <a:r>
              <a:rPr lang="en-US" sz="900">
                <a:latin typeface="Tahoma" panose="020B0604030504040204" pitchFamily="34" charset="0"/>
              </a:rPr>
              <a:t>Copyright </a:t>
            </a:r>
            <a:r>
              <a:rPr lang="en-US" sz="900" smtClean="0">
                <a:latin typeface="Tahoma" panose="020B0604030504040204" pitchFamily="34" charset="0"/>
              </a:rPr>
              <a:t>2014 </a:t>
            </a:r>
            <a:r>
              <a:rPr lang="en-US" sz="900" dirty="0">
                <a:latin typeface="Tahoma" panose="020B0604030504040204" pitchFamily="34" charset="0"/>
              </a:rPr>
              <a:t>Coast Guard Auxiliary Association, Inc.</a:t>
            </a:r>
          </a:p>
        </p:txBody>
      </p:sp>
    </p:spTree>
    <p:extLst>
      <p:ext uri="{BB962C8B-B14F-4D97-AF65-F5344CB8AC3E}">
        <p14:creationId xmlns:p14="http://schemas.microsoft.com/office/powerpoint/2010/main" val="1030096814"/>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3311765701"/>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125341490"/>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558D07-E699-471E-8926-A94D59D9BC15}" type="slidenum">
              <a:rPr lang="en-US" smtClean="0"/>
              <a:pPr>
                <a:defRPr/>
              </a:pPr>
              <a:t>‹#›</a:t>
            </a:fld>
            <a:endParaRPr lang="en-US" dirty="0"/>
          </a:p>
        </p:txBody>
      </p:sp>
    </p:spTree>
    <p:extLst>
      <p:ext uri="{BB962C8B-B14F-4D97-AF65-F5344CB8AC3E}">
        <p14:creationId xmlns:p14="http://schemas.microsoft.com/office/powerpoint/2010/main" val="219888716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4">
                    <a:lumMod val="10000"/>
                  </a:schemeClr>
                </a:solidFill>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21695525"/>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005218666"/>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1/20/2014</a:t>
            </a:r>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4388235"/>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1/20/2014</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8F307174-280D-42B0-B141-C2C551DF0298}" type="slidenum">
              <a:rPr lang="en-US" smtClean="0"/>
              <a:pPr>
                <a:defRPr/>
              </a:pPr>
              <a:t>‹#›</a:t>
            </a:fld>
            <a:endParaRPr lang="en-US" dirty="0"/>
          </a:p>
        </p:txBody>
      </p:sp>
    </p:spTree>
    <p:extLst>
      <p:ext uri="{BB962C8B-B14F-4D97-AF65-F5344CB8AC3E}">
        <p14:creationId xmlns:p14="http://schemas.microsoft.com/office/powerpoint/2010/main" val="344054027"/>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1/20/2014</a:t>
            </a: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306DCE08-0D3A-4B6B-AB1E-BD535B645D23}" type="slidenum">
              <a:rPr lang="en-US" smtClean="0"/>
              <a:pPr>
                <a:defRPr/>
              </a:pPr>
              <a:t>‹#›</a:t>
            </a:fld>
            <a:endParaRPr lang="en-US" dirty="0"/>
          </a:p>
        </p:txBody>
      </p:sp>
    </p:spTree>
    <p:extLst>
      <p:ext uri="{BB962C8B-B14F-4D97-AF65-F5344CB8AC3E}">
        <p14:creationId xmlns:p14="http://schemas.microsoft.com/office/powerpoint/2010/main" val="253733930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535354987"/>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314515698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524000"/>
            <a:ext cx="82296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2286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r>
              <a:rPr lang="en-US" smtClean="0"/>
              <a:t> </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r>
              <a:rPr lang="en-US" dirty="0" smtClean="0"/>
              <a:t>WNChpt01_060110.ppt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E3D9B96-7189-4BF2-9A22-C1F88DE99521}" type="slidenum">
              <a:rPr lang="en-US" smtClean="0"/>
              <a:pPr>
                <a:defRPr/>
              </a:pPr>
              <a:t>‹#›</a:t>
            </a:fld>
            <a:endParaRPr lang="en-US" dirty="0"/>
          </a:p>
        </p:txBody>
      </p:sp>
      <p:sp>
        <p:nvSpPr>
          <p:cNvPr id="7" name="Rectangle 6"/>
          <p:cNvSpPr/>
          <p:nvPr userDrawn="1"/>
        </p:nvSpPr>
        <p:spPr>
          <a:xfrm>
            <a:off x="1600200" y="6627813"/>
            <a:ext cx="2971800" cy="230187"/>
          </a:xfrm>
          <a:prstGeom prst="rect">
            <a:avLst/>
          </a:prstGeom>
        </p:spPr>
        <p:txBody>
          <a:bodyPr>
            <a:spAutoFit/>
          </a:bodyPr>
          <a:lstStyle/>
          <a:p>
            <a:pPr>
              <a:defRPr/>
            </a:pPr>
            <a:r>
              <a:rPr lang="en-US" sz="900" dirty="0">
                <a:latin typeface="Tahoma" panose="020B0604030504040204" pitchFamily="34" charset="0"/>
              </a:rPr>
              <a:t>Copyright </a:t>
            </a:r>
            <a:r>
              <a:rPr lang="en-US" sz="900" dirty="0" smtClean="0">
                <a:latin typeface="Tahoma" panose="020B0604030504040204" pitchFamily="34" charset="0"/>
              </a:rPr>
              <a:t>2014 </a:t>
            </a:r>
            <a:r>
              <a:rPr lang="en-US" sz="900" dirty="0">
                <a:latin typeface="Tahoma" panose="020B0604030504040204" pitchFamily="34" charset="0"/>
              </a:rPr>
              <a:t>Coast Guard Auxiliary Association, Inc.</a:t>
            </a:r>
          </a:p>
        </p:txBody>
      </p:sp>
    </p:spTree>
    <p:extLst>
      <p:ext uri="{BB962C8B-B14F-4D97-AF65-F5344CB8AC3E}">
        <p14:creationId xmlns:p14="http://schemas.microsoft.com/office/powerpoint/2010/main" val="1219565212"/>
      </p:ext>
    </p:extLst>
  </p:cSld>
  <p:clrMap bg1="dk2" tx1="lt1" bg2="dk1"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spd="slow">
    <p:wipe/>
  </p:transition>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914400" y="0"/>
            <a:ext cx="7772400" cy="1470025"/>
          </a:xfrm>
        </p:spPr>
        <p:txBody>
          <a:bodyPr/>
          <a:lstStyle/>
          <a:p>
            <a:pPr eaLnBrk="1" hangingPunct="1"/>
            <a:r>
              <a:rPr lang="en-US" altLang="en-US" b="1" dirty="0" smtClean="0">
                <a:cs typeface="Times New Roman" panose="02020603050405020304" pitchFamily="18" charset="0"/>
              </a:rPr>
              <a:t>The Weekend Navigator</a:t>
            </a:r>
          </a:p>
        </p:txBody>
      </p:sp>
      <p:sp>
        <p:nvSpPr>
          <p:cNvPr id="6148" name="Rectangle 3"/>
          <p:cNvSpPr>
            <a:spLocks noGrp="1" noChangeArrowheads="1"/>
          </p:cNvSpPr>
          <p:nvPr>
            <p:ph type="subTitle" idx="1"/>
          </p:nvPr>
        </p:nvSpPr>
        <p:spPr>
          <a:xfrm>
            <a:off x="1371600" y="1981200"/>
            <a:ext cx="6858000" cy="2590800"/>
          </a:xfrm>
        </p:spPr>
        <p:txBody>
          <a:bodyPr/>
          <a:lstStyle/>
          <a:p>
            <a:pPr algn="ctr" eaLnBrk="1" hangingPunct="1">
              <a:lnSpc>
                <a:spcPct val="80000"/>
              </a:lnSpc>
            </a:pPr>
            <a:r>
              <a:rPr lang="en-US" altLang="en-US" sz="4400" b="1" dirty="0">
                <a:solidFill>
                  <a:schemeClr val="tx2"/>
                </a:solidFill>
                <a:effectLst>
                  <a:outerShdw blurRad="38100" dist="38100" dir="2700000" algn="tl">
                    <a:srgbClr val="000000"/>
                  </a:outerShdw>
                </a:effectLst>
                <a:ea typeface="+mj-ea"/>
                <a:cs typeface="Times New Roman" panose="02020603050405020304" pitchFamily="18" charset="0"/>
              </a:rPr>
              <a:t>Session 3</a:t>
            </a:r>
          </a:p>
          <a:p>
            <a:pPr algn="ctr" eaLnBrk="1" hangingPunct="1">
              <a:lnSpc>
                <a:spcPct val="80000"/>
              </a:lnSpc>
            </a:pPr>
            <a:r>
              <a:rPr lang="en-US" altLang="en-US" sz="4400" b="1" dirty="0">
                <a:solidFill>
                  <a:schemeClr val="tx2"/>
                </a:solidFill>
                <a:effectLst>
                  <a:outerShdw blurRad="38100" dist="38100" dir="2700000" algn="tl">
                    <a:srgbClr val="000000"/>
                  </a:outerShdw>
                </a:effectLst>
                <a:ea typeface="+mj-ea"/>
                <a:cs typeface="Times New Roman" panose="02020603050405020304" pitchFamily="18" charset="0"/>
              </a:rPr>
              <a:t>Underway Navigation</a:t>
            </a:r>
          </a:p>
          <a:p>
            <a:pPr algn="ctr" eaLnBrk="1" hangingPunct="1">
              <a:lnSpc>
                <a:spcPct val="80000"/>
              </a:lnSpc>
            </a:pPr>
            <a:endParaRPr lang="en-US" altLang="en-US" sz="1800" dirty="0" smtClean="0">
              <a:cs typeface="Times New Roman" panose="02020603050405020304" pitchFamily="18" charset="0"/>
            </a:endParaRPr>
          </a:p>
        </p:txBody>
      </p:sp>
      <p:sp>
        <p:nvSpPr>
          <p:cNvPr id="6149" name="Slide Number Placeholder 10"/>
          <p:cNvSpPr>
            <a:spLocks noGrp="1" noChangeArrowheads="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013C8EB-ADA4-4144-B295-5F9E9E9783C3}"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a:t>
            </a:fld>
            <a:endParaRPr lang="en-US" altLang="en-US" sz="1400" b="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15240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Class Exercise-</a:t>
            </a:r>
            <a:r>
              <a:rPr lang="en-US" altLang="en-US" sz="3200" b="0" dirty="0" err="1">
                <a:solidFill>
                  <a:schemeClr val="tx2"/>
                </a:solidFill>
                <a:cs typeface="Tahoma" panose="020B0604030504040204" pitchFamily="34" charset="0"/>
              </a:rPr>
              <a:t>Fixs</a:t>
            </a:r>
            <a:endParaRPr lang="en-US" altLang="en-US" sz="3200" b="0" dirty="0">
              <a:solidFill>
                <a:schemeClr val="tx2"/>
              </a:solidFill>
              <a:cs typeface="Tahoma" panose="020B0604030504040204" pitchFamily="34" charset="0"/>
            </a:endParaRPr>
          </a:p>
        </p:txBody>
      </p:sp>
      <p:sp>
        <p:nvSpPr>
          <p:cNvPr id="14340"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AC387AC-FE87-4354-BC9F-E69D0640A468}"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10</a:t>
            </a:fld>
            <a:endParaRPr lang="en-US" altLang="en-US" sz="1400" b="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685800" y="1646361"/>
            <a:ext cx="8077200" cy="4154984"/>
          </a:xfrm>
          <a:prstGeom prst="rect">
            <a:avLst/>
          </a:prstGeom>
          <a:noFill/>
          <a:ln w="9525">
            <a:noFill/>
            <a:miter lim="800000"/>
            <a:headEnd/>
            <a:tailEnd/>
          </a:ln>
        </p:spPr>
        <p:txBody>
          <a:bodyPr wrap="square">
            <a:spAutoFit/>
          </a:bodyPr>
          <a:lstStyle/>
          <a:p>
            <a:pPr>
              <a:defRPr/>
            </a:pPr>
            <a:r>
              <a:rPr lang="en-US" b="1" dirty="0">
                <a:solidFill>
                  <a:schemeClr val="accent4">
                    <a:lumMod val="10000"/>
                  </a:schemeClr>
                </a:solidFill>
                <a:latin typeface="Arial" charset="0"/>
                <a:cs typeface="Arial" charset="0"/>
              </a:rPr>
              <a:t>Use Chart 2</a:t>
            </a:r>
          </a:p>
          <a:p>
            <a:pPr>
              <a:defRPr/>
            </a:pPr>
            <a:endParaRPr lang="en-US" b="1" dirty="0">
              <a:solidFill>
                <a:schemeClr val="accent4">
                  <a:lumMod val="10000"/>
                </a:schemeClr>
              </a:solidFill>
              <a:latin typeface="Arial" charset="0"/>
              <a:cs typeface="Arial" charset="0"/>
            </a:endParaRPr>
          </a:p>
          <a:p>
            <a:pPr>
              <a:defRPr/>
            </a:pPr>
            <a:r>
              <a:rPr lang="en-US" b="1" dirty="0">
                <a:solidFill>
                  <a:schemeClr val="accent4">
                    <a:lumMod val="10000"/>
                  </a:schemeClr>
                </a:solidFill>
                <a:latin typeface="Arial" charset="0"/>
                <a:cs typeface="Arial" charset="0"/>
              </a:rPr>
              <a:t>Your GPS is on the fritz!  At 1312, you take a ship’s compass bearing on the </a:t>
            </a:r>
            <a:r>
              <a:rPr lang="en-US" b="1" dirty="0" err="1">
                <a:solidFill>
                  <a:schemeClr val="accent4">
                    <a:lumMod val="10000"/>
                  </a:schemeClr>
                </a:solidFill>
                <a:latin typeface="Arial" charset="0"/>
                <a:cs typeface="Arial" charset="0"/>
              </a:rPr>
              <a:t>the</a:t>
            </a:r>
            <a:r>
              <a:rPr lang="en-US" b="1" dirty="0">
                <a:solidFill>
                  <a:schemeClr val="accent4">
                    <a:lumMod val="10000"/>
                  </a:schemeClr>
                </a:solidFill>
                <a:latin typeface="Arial" charset="0"/>
                <a:cs typeface="Arial" charset="0"/>
              </a:rPr>
              <a:t> Standpipe by pointing the boat at it.  What is the M bearing?  What is your Lat. / Long.?</a:t>
            </a:r>
          </a:p>
          <a:p>
            <a:pPr>
              <a:defRPr/>
            </a:pPr>
            <a:endParaRPr lang="en-US" b="1" dirty="0">
              <a:solidFill>
                <a:schemeClr val="accent4">
                  <a:lumMod val="10000"/>
                </a:schemeClr>
              </a:solidFill>
              <a:latin typeface="Arial" charset="0"/>
              <a:cs typeface="Arial" charset="0"/>
            </a:endParaRPr>
          </a:p>
          <a:p>
            <a:pPr>
              <a:buFont typeface="Arial" charset="0"/>
              <a:buChar char="•"/>
              <a:defRPr/>
            </a:pPr>
            <a:r>
              <a:rPr lang="en-US" dirty="0">
                <a:solidFill>
                  <a:schemeClr val="accent4">
                    <a:lumMod val="10000"/>
                  </a:schemeClr>
                </a:solidFill>
                <a:latin typeface="Arial" charset="0"/>
                <a:cs typeface="Arial" charset="0"/>
              </a:rPr>
              <a:t>   The Standpipe at </a:t>
            </a:r>
            <a:r>
              <a:rPr lang="en-US" dirty="0" err="1">
                <a:solidFill>
                  <a:schemeClr val="accent4">
                    <a:lumMod val="10000"/>
                  </a:schemeClr>
                </a:solidFill>
                <a:latin typeface="Arial" charset="0"/>
                <a:cs typeface="Arial" charset="0"/>
              </a:rPr>
              <a:t>Nobska</a:t>
            </a:r>
            <a:r>
              <a:rPr lang="en-US" dirty="0">
                <a:solidFill>
                  <a:schemeClr val="accent4">
                    <a:lumMod val="10000"/>
                  </a:schemeClr>
                </a:solidFill>
                <a:latin typeface="Arial" charset="0"/>
                <a:cs typeface="Arial" charset="0"/>
              </a:rPr>
              <a:t> Pt bears </a:t>
            </a:r>
            <a:r>
              <a:rPr lang="en-US" b="1" dirty="0">
                <a:solidFill>
                  <a:schemeClr val="accent4">
                    <a:lumMod val="10000"/>
                  </a:schemeClr>
                </a:solidFill>
                <a:latin typeface="Arial" charset="0"/>
                <a:cs typeface="Arial" charset="0"/>
              </a:rPr>
              <a:t>330° C</a:t>
            </a:r>
            <a:r>
              <a:rPr lang="en-US" dirty="0">
                <a:solidFill>
                  <a:schemeClr val="accent4">
                    <a:lumMod val="10000"/>
                  </a:schemeClr>
                </a:solidFill>
                <a:latin typeface="Arial" charset="0"/>
                <a:cs typeface="Arial" charset="0"/>
              </a:rPr>
              <a:t>.  Your Deviation Table gives </a:t>
            </a:r>
            <a:r>
              <a:rPr lang="en-US" b="1" dirty="0">
                <a:solidFill>
                  <a:schemeClr val="accent4">
                    <a:lumMod val="10000"/>
                  </a:schemeClr>
                </a:solidFill>
                <a:latin typeface="Arial" charset="0"/>
                <a:cs typeface="Arial" charset="0"/>
              </a:rPr>
              <a:t>004° W </a:t>
            </a:r>
            <a:r>
              <a:rPr lang="en-US" dirty="0">
                <a:solidFill>
                  <a:schemeClr val="accent4">
                    <a:lumMod val="10000"/>
                  </a:schemeClr>
                </a:solidFill>
                <a:latin typeface="Arial" charset="0"/>
                <a:cs typeface="Arial" charset="0"/>
              </a:rPr>
              <a:t>deviation on this heading.</a:t>
            </a:r>
          </a:p>
          <a:p>
            <a:pPr>
              <a:buFont typeface="Arial" charset="0"/>
              <a:buChar char="•"/>
              <a:defRPr/>
            </a:pPr>
            <a:endParaRPr lang="en-US" b="1" dirty="0">
              <a:solidFill>
                <a:schemeClr val="accent4">
                  <a:lumMod val="10000"/>
                </a:schemeClr>
              </a:solidFill>
              <a:latin typeface="Arial" charset="0"/>
              <a:cs typeface="Arial" charset="0"/>
            </a:endParaRPr>
          </a:p>
          <a:p>
            <a:pPr>
              <a:defRPr/>
            </a:pPr>
            <a:r>
              <a:rPr lang="en-US" b="1" dirty="0">
                <a:solidFill>
                  <a:schemeClr val="accent4">
                    <a:lumMod val="10000"/>
                  </a:schemeClr>
                </a:solidFill>
                <a:latin typeface="Arial" charset="0"/>
                <a:cs typeface="Arial"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25"/>
          <p:cNvSpPr>
            <a:spLocks noGrp="1" noChangeArrowheads="1"/>
          </p:cNvSpPr>
          <p:nvPr>
            <p:ph type="title"/>
          </p:nvPr>
        </p:nvSpPr>
        <p:spPr>
          <a:xfrm>
            <a:off x="103188" y="36843"/>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Class Exercise</a:t>
            </a:r>
          </a:p>
        </p:txBody>
      </p:sp>
      <p:sp>
        <p:nvSpPr>
          <p:cNvPr id="1536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6D57CE5-28BD-40DD-B3B5-1B7F1D4FBF97}"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11</a:t>
            </a:fld>
            <a:endParaRPr lang="en-US" altLang="en-US" sz="1400" b="0">
              <a:latin typeface="Times New Roman" panose="02020603050405020304" pitchFamily="18" charset="0"/>
              <a:cs typeface="Times New Roman" panose="02020603050405020304" pitchFamily="18" charset="0"/>
            </a:endParaRPr>
          </a:p>
        </p:txBody>
      </p:sp>
      <p:grpSp>
        <p:nvGrpSpPr>
          <p:cNvPr id="15363" name="Group 37"/>
          <p:cNvGrpSpPr>
            <a:grpSpLocks/>
          </p:cNvGrpSpPr>
          <p:nvPr/>
        </p:nvGrpSpPr>
        <p:grpSpPr bwMode="auto">
          <a:xfrm>
            <a:off x="3308350" y="2438400"/>
            <a:ext cx="2736850" cy="496888"/>
            <a:chOff x="2132" y="2185"/>
            <a:chExt cx="1724" cy="313"/>
          </a:xfrm>
        </p:grpSpPr>
        <p:sp>
          <p:nvSpPr>
            <p:cNvPr id="14350" name="Rectangle 6"/>
            <p:cNvSpPr>
              <a:spLocks noChangeArrowheads="1"/>
            </p:cNvSpPr>
            <p:nvPr/>
          </p:nvSpPr>
          <p:spPr bwMode="auto">
            <a:xfrm>
              <a:off x="2132" y="2185"/>
              <a:ext cx="277"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M</a:t>
              </a:r>
            </a:p>
          </p:txBody>
        </p:sp>
        <p:sp>
          <p:nvSpPr>
            <p:cNvPr id="14351" name="Rectangle 16"/>
            <p:cNvSpPr>
              <a:spLocks noChangeArrowheads="1"/>
            </p:cNvSpPr>
            <p:nvPr/>
          </p:nvSpPr>
          <p:spPr bwMode="auto">
            <a:xfrm>
              <a:off x="2562" y="2248"/>
              <a:ext cx="1294"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326°                   </a:t>
              </a:r>
            </a:p>
          </p:txBody>
        </p:sp>
      </p:grpSp>
      <p:grpSp>
        <p:nvGrpSpPr>
          <p:cNvPr id="15364" name="Group 38"/>
          <p:cNvGrpSpPr>
            <a:grpSpLocks/>
          </p:cNvGrpSpPr>
          <p:nvPr/>
        </p:nvGrpSpPr>
        <p:grpSpPr bwMode="auto">
          <a:xfrm>
            <a:off x="3352800" y="3352800"/>
            <a:ext cx="3821113" cy="496888"/>
            <a:chOff x="2112" y="2665"/>
            <a:chExt cx="2407" cy="313"/>
          </a:xfrm>
        </p:grpSpPr>
        <p:sp>
          <p:nvSpPr>
            <p:cNvPr id="14348" name="Rectangle 7"/>
            <p:cNvSpPr>
              <a:spLocks noChangeArrowheads="1"/>
            </p:cNvSpPr>
            <p:nvPr/>
          </p:nvSpPr>
          <p:spPr bwMode="auto">
            <a:xfrm>
              <a:off x="2112" y="2665"/>
              <a:ext cx="255"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D</a:t>
              </a:r>
            </a:p>
          </p:txBody>
        </p:sp>
        <p:sp>
          <p:nvSpPr>
            <p:cNvPr id="14349" name="Rectangle 17"/>
            <p:cNvSpPr>
              <a:spLocks noChangeArrowheads="1"/>
            </p:cNvSpPr>
            <p:nvPr/>
          </p:nvSpPr>
          <p:spPr bwMode="auto">
            <a:xfrm>
              <a:off x="2503" y="2728"/>
              <a:ext cx="2016" cy="250"/>
            </a:xfrm>
            <a:prstGeom prst="rect">
              <a:avLst/>
            </a:prstGeom>
            <a:noFill/>
            <a:ln w="12700">
              <a:noFill/>
              <a:miter lim="800000"/>
              <a:headEnd/>
              <a:tailEnd/>
            </a:ln>
          </p:spPr>
          <p:txBody>
            <a:bodyPr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004° W</a:t>
              </a:r>
            </a:p>
          </p:txBody>
        </p:sp>
      </p:grpSp>
      <p:grpSp>
        <p:nvGrpSpPr>
          <p:cNvPr id="15365" name="Group 39"/>
          <p:cNvGrpSpPr>
            <a:grpSpLocks/>
          </p:cNvGrpSpPr>
          <p:nvPr/>
        </p:nvGrpSpPr>
        <p:grpSpPr bwMode="auto">
          <a:xfrm>
            <a:off x="3352800" y="4191000"/>
            <a:ext cx="4065588" cy="496888"/>
            <a:chOff x="2112" y="3145"/>
            <a:chExt cx="2561" cy="313"/>
          </a:xfrm>
        </p:grpSpPr>
        <p:sp>
          <p:nvSpPr>
            <p:cNvPr id="14346" name="Rectangle 8"/>
            <p:cNvSpPr>
              <a:spLocks noChangeArrowheads="1"/>
            </p:cNvSpPr>
            <p:nvPr/>
          </p:nvSpPr>
          <p:spPr bwMode="auto">
            <a:xfrm>
              <a:off x="2112" y="3145"/>
              <a:ext cx="255"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C</a:t>
              </a:r>
            </a:p>
          </p:txBody>
        </p:sp>
        <p:sp>
          <p:nvSpPr>
            <p:cNvPr id="14347" name="Rectangle 18"/>
            <p:cNvSpPr>
              <a:spLocks noChangeArrowheads="1"/>
            </p:cNvSpPr>
            <p:nvPr/>
          </p:nvSpPr>
          <p:spPr bwMode="auto">
            <a:xfrm>
              <a:off x="2513" y="3208"/>
              <a:ext cx="2160" cy="250"/>
            </a:xfrm>
            <a:prstGeom prst="rect">
              <a:avLst/>
            </a:prstGeom>
            <a:noFill/>
            <a:ln w="12700">
              <a:noFill/>
              <a:miter lim="800000"/>
              <a:headEnd/>
              <a:tailEnd/>
            </a:ln>
          </p:spPr>
          <p:txBody>
            <a:bodyPr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330°</a:t>
              </a:r>
            </a:p>
          </p:txBody>
        </p:sp>
      </p:grpSp>
      <p:sp>
        <p:nvSpPr>
          <p:cNvPr id="14343" name="Rectangle 11"/>
          <p:cNvSpPr>
            <a:spLocks noChangeArrowheads="1"/>
          </p:cNvSpPr>
          <p:nvPr/>
        </p:nvSpPr>
        <p:spPr bwMode="auto">
          <a:xfrm>
            <a:off x="3581400" y="1752600"/>
            <a:ext cx="1933575" cy="366713"/>
          </a:xfrm>
          <a:prstGeom prst="rect">
            <a:avLst/>
          </a:prstGeom>
          <a:noFill/>
          <a:ln w="12700">
            <a:noFill/>
            <a:miter lim="800000"/>
            <a:headEnd/>
            <a:tailEnd/>
          </a:ln>
        </p:spPr>
        <p:txBody>
          <a:bodyPr lIns="90488" tIns="44450" rIns="90488" bIns="44450">
            <a:spAutoFit/>
          </a:bodyPr>
          <a:lstStyle/>
          <a:p>
            <a:pPr eaLnBrk="0" hangingPunct="0">
              <a:defRPr/>
            </a:pPr>
            <a:r>
              <a:rPr lang="en-US" sz="1800" b="1" dirty="0">
                <a:solidFill>
                  <a:schemeClr val="accent4">
                    <a:lumMod val="10000"/>
                  </a:schemeClr>
                </a:solidFill>
                <a:latin typeface="Arial" charset="0"/>
                <a:cs typeface="Arial" charset="0"/>
              </a:rPr>
              <a:t>Standpipe</a:t>
            </a:r>
          </a:p>
        </p:txBody>
      </p:sp>
      <p:sp>
        <p:nvSpPr>
          <p:cNvPr id="16" name="Rectangle 18"/>
          <p:cNvSpPr>
            <a:spLocks noChangeArrowheads="1"/>
          </p:cNvSpPr>
          <p:nvPr/>
        </p:nvSpPr>
        <p:spPr bwMode="auto">
          <a:xfrm>
            <a:off x="1524000" y="5181600"/>
            <a:ext cx="6629400" cy="461963"/>
          </a:xfrm>
          <a:prstGeom prst="rect">
            <a:avLst/>
          </a:prstGeom>
          <a:noFill/>
          <a:ln w="9525">
            <a:noFill/>
            <a:miter lim="800000"/>
            <a:headEnd/>
            <a:tailEnd/>
          </a:ln>
        </p:spPr>
        <p:txBody>
          <a:bodyPr>
            <a:spAutoFit/>
          </a:bodyPr>
          <a:lstStyle/>
          <a:p>
            <a:pPr>
              <a:defRPr/>
            </a:pPr>
            <a:r>
              <a:rPr lang="en-US" b="1" dirty="0">
                <a:solidFill>
                  <a:schemeClr val="accent4">
                    <a:lumMod val="10000"/>
                  </a:schemeClr>
                </a:solidFill>
                <a:latin typeface="Arial" charset="0"/>
                <a:cs typeface="Arial" charset="0"/>
              </a:rPr>
              <a:t>Can’t determine position with only one LOP</a:t>
            </a:r>
            <a:endParaRPr lang="en-US" dirty="0">
              <a:solidFill>
                <a:schemeClr val="accent4">
                  <a:lumMod val="10000"/>
                </a:schemeClr>
              </a:solidFill>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HART2B_0.tmp"/>
          <p:cNvPicPr>
            <a:picLocks noChangeAspect="1"/>
          </p:cNvPicPr>
          <p:nvPr/>
        </p:nvPicPr>
        <p:blipFill>
          <a:blip r:embed="rId3"/>
          <a:srcRect/>
          <a:stretch>
            <a:fillRect/>
          </a:stretch>
        </p:blipFill>
        <p:spPr bwMode="auto">
          <a:xfrm>
            <a:off x="2562225" y="0"/>
            <a:ext cx="4019550" cy="6858000"/>
          </a:xfrm>
          <a:prstGeom prst="rect">
            <a:avLst/>
          </a:prstGeom>
          <a:noFill/>
          <a:ln w="9525">
            <a:noFill/>
            <a:miter lim="800000"/>
            <a:headEnd/>
            <a:tailEnd/>
          </a:ln>
          <a:effectLst>
            <a:outerShdw blurRad="50800" dist="38100" algn="l" rotWithShape="0">
              <a:prstClr val="black">
                <a:alpha val="40000"/>
              </a:prstClr>
            </a:outerShdw>
          </a:effectLst>
        </p:spPr>
      </p:pic>
      <p:cxnSp>
        <p:nvCxnSpPr>
          <p:cNvPr id="6" name="Straight Connector 5"/>
          <p:cNvCxnSpPr/>
          <p:nvPr/>
        </p:nvCxnSpPr>
        <p:spPr>
          <a:xfrm>
            <a:off x="2914650" y="2171700"/>
            <a:ext cx="2876550" cy="23241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16388" name="Group 13"/>
          <p:cNvGrpSpPr>
            <a:grpSpLocks/>
          </p:cNvGrpSpPr>
          <p:nvPr/>
        </p:nvGrpSpPr>
        <p:grpSpPr bwMode="auto">
          <a:xfrm rot="3901393">
            <a:off x="4223544" y="3382169"/>
            <a:ext cx="849313" cy="384175"/>
            <a:chOff x="5579652" y="3356446"/>
            <a:chExt cx="849312" cy="385007"/>
          </a:xfrm>
        </p:grpSpPr>
        <p:sp>
          <p:nvSpPr>
            <p:cNvPr id="16390" name="TextBox 14"/>
            <p:cNvSpPr txBox="1">
              <a:spLocks noChangeArrowheads="1"/>
            </p:cNvSpPr>
            <p:nvPr/>
          </p:nvSpPr>
          <p:spPr bwMode="auto">
            <a:xfrm rot="-1552342">
              <a:off x="5638703" y="3509678"/>
              <a:ext cx="7080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tx1"/>
                  </a:solidFill>
                </a:rPr>
                <a:t>326 M</a:t>
              </a:r>
            </a:p>
          </p:txBody>
        </p:sp>
        <p:sp>
          <p:nvSpPr>
            <p:cNvPr id="16391" name="TextBox 15"/>
            <p:cNvSpPr txBox="1">
              <a:spLocks noChangeArrowheads="1"/>
            </p:cNvSpPr>
            <p:nvPr/>
          </p:nvSpPr>
          <p:spPr bwMode="auto">
            <a:xfrm rot="-1551835">
              <a:off x="5579652" y="3356446"/>
              <a:ext cx="8493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tx1"/>
                  </a:solidFill>
                </a:rPr>
                <a:t>1312 </a:t>
              </a:r>
            </a:p>
          </p:txBody>
        </p:sp>
      </p:grpSp>
      <p:sp>
        <p:nvSpPr>
          <p:cNvPr id="16389"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E66A38E-8100-4766-AA8D-5B228B76D200}"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12</a:t>
            </a:fld>
            <a:endParaRPr lang="en-US" altLang="en-US" sz="1400" b="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15240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Class Exercise-</a:t>
            </a:r>
            <a:r>
              <a:rPr lang="en-US" altLang="en-US" sz="3200" b="0" dirty="0" err="1">
                <a:solidFill>
                  <a:schemeClr val="tx2"/>
                </a:solidFill>
                <a:cs typeface="Tahoma" panose="020B0604030504040204" pitchFamily="34" charset="0"/>
              </a:rPr>
              <a:t>Fixs</a:t>
            </a:r>
            <a:endParaRPr lang="en-US" altLang="en-US" sz="3200" b="0" dirty="0">
              <a:solidFill>
                <a:schemeClr val="tx2"/>
              </a:solidFill>
              <a:cs typeface="Tahoma" panose="020B0604030504040204" pitchFamily="34" charset="0"/>
            </a:endParaRPr>
          </a:p>
        </p:txBody>
      </p:sp>
      <p:sp>
        <p:nvSpPr>
          <p:cNvPr id="17412"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91A5597F-F3AD-4F09-8659-48ED04349A96}"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13</a:t>
            </a:fld>
            <a:endParaRPr lang="en-US" altLang="en-US" sz="1400" b="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609600" y="1991704"/>
            <a:ext cx="7620000" cy="3786188"/>
          </a:xfrm>
          <a:prstGeom prst="rect">
            <a:avLst/>
          </a:prstGeom>
          <a:noFill/>
          <a:ln w="9525">
            <a:noFill/>
            <a:miter lim="800000"/>
            <a:headEnd/>
            <a:tailEnd/>
          </a:ln>
        </p:spPr>
        <p:txBody>
          <a:bodyPr>
            <a:spAutoFit/>
          </a:bodyPr>
          <a:lstStyle/>
          <a:p>
            <a:pPr>
              <a:defRPr/>
            </a:pPr>
            <a:r>
              <a:rPr lang="en-US" b="1" dirty="0">
                <a:solidFill>
                  <a:schemeClr val="accent4">
                    <a:lumMod val="10000"/>
                  </a:schemeClr>
                </a:solidFill>
                <a:latin typeface="Arial" charset="0"/>
                <a:cs typeface="Arial" charset="0"/>
              </a:rPr>
              <a:t>Use Chart 2</a:t>
            </a:r>
          </a:p>
          <a:p>
            <a:pPr>
              <a:defRPr/>
            </a:pPr>
            <a:endParaRPr lang="en-US" b="1" dirty="0">
              <a:solidFill>
                <a:schemeClr val="accent4">
                  <a:lumMod val="10000"/>
                </a:schemeClr>
              </a:solidFill>
              <a:latin typeface="Arial" charset="0"/>
              <a:cs typeface="Arial" charset="0"/>
            </a:endParaRPr>
          </a:p>
          <a:p>
            <a:pPr>
              <a:defRPr/>
            </a:pPr>
            <a:r>
              <a:rPr lang="en-US" b="1" dirty="0">
                <a:solidFill>
                  <a:schemeClr val="accent4">
                    <a:lumMod val="10000"/>
                  </a:schemeClr>
                </a:solidFill>
                <a:latin typeface="Arial" charset="0"/>
                <a:cs typeface="Arial" charset="0"/>
              </a:rPr>
              <a:t>At 1312, you also take a ship’s compass bearing on the Radio Tower by pointing the boat at it.  What is the M bearing and what is your Lat. / Long.?</a:t>
            </a:r>
            <a:endParaRPr lang="en-US" dirty="0">
              <a:solidFill>
                <a:schemeClr val="accent4">
                  <a:lumMod val="10000"/>
                </a:schemeClr>
              </a:solidFill>
              <a:latin typeface="Arial" charset="0"/>
              <a:cs typeface="Arial" charset="0"/>
            </a:endParaRPr>
          </a:p>
          <a:p>
            <a:pPr>
              <a:buFont typeface="Arial" charset="0"/>
              <a:buChar char="•"/>
              <a:defRPr/>
            </a:pPr>
            <a:endParaRPr lang="en-US" dirty="0">
              <a:solidFill>
                <a:schemeClr val="accent4">
                  <a:lumMod val="10000"/>
                </a:schemeClr>
              </a:solidFill>
              <a:latin typeface="Arial" charset="0"/>
              <a:cs typeface="Arial" charset="0"/>
            </a:endParaRPr>
          </a:p>
          <a:p>
            <a:pPr>
              <a:buFont typeface="Arial" charset="0"/>
              <a:buChar char="•"/>
              <a:defRPr/>
            </a:pPr>
            <a:r>
              <a:rPr lang="en-US" dirty="0">
                <a:solidFill>
                  <a:schemeClr val="accent4">
                    <a:lumMod val="10000"/>
                  </a:schemeClr>
                </a:solidFill>
                <a:latin typeface="Arial" charset="0"/>
                <a:cs typeface="Arial" charset="0"/>
              </a:rPr>
              <a:t>   The Radio Tower at Falmouth Heights bears </a:t>
            </a:r>
            <a:r>
              <a:rPr lang="en-US" b="1" dirty="0">
                <a:solidFill>
                  <a:schemeClr val="accent4">
                    <a:lumMod val="10000"/>
                  </a:schemeClr>
                </a:solidFill>
                <a:latin typeface="Arial" charset="0"/>
                <a:cs typeface="Arial" charset="0"/>
              </a:rPr>
              <a:t>022° C</a:t>
            </a:r>
            <a:r>
              <a:rPr lang="en-US" dirty="0">
                <a:solidFill>
                  <a:schemeClr val="accent4">
                    <a:lumMod val="10000"/>
                  </a:schemeClr>
                </a:solidFill>
                <a:latin typeface="Arial" charset="0"/>
                <a:cs typeface="Arial" charset="0"/>
              </a:rPr>
              <a:t>.  The deviation on this heading is </a:t>
            </a:r>
            <a:r>
              <a:rPr lang="en-US" b="1" dirty="0">
                <a:solidFill>
                  <a:schemeClr val="accent4">
                    <a:lumMod val="10000"/>
                  </a:schemeClr>
                </a:solidFill>
                <a:latin typeface="Arial" charset="0"/>
                <a:cs typeface="Arial" charset="0"/>
              </a:rPr>
              <a:t>003° E</a:t>
            </a:r>
            <a:r>
              <a:rPr lang="en-US" dirty="0">
                <a:solidFill>
                  <a:schemeClr val="accent4">
                    <a:lumMod val="10000"/>
                  </a:schemeClr>
                </a:solidFill>
                <a:latin typeface="Arial" charset="0"/>
                <a:cs typeface="Arial" charset="0"/>
              </a:rPr>
              <a:t>.</a:t>
            </a:r>
          </a:p>
          <a:p>
            <a:pPr>
              <a:buFont typeface="Arial" charset="0"/>
              <a:buChar char="•"/>
              <a:defRPr/>
            </a:pPr>
            <a:endParaRPr lang="en-US" b="1" dirty="0">
              <a:solidFill>
                <a:schemeClr val="accent4">
                  <a:lumMod val="10000"/>
                </a:schemeClr>
              </a:solidFill>
              <a:latin typeface="Arial" charset="0"/>
              <a:cs typeface="Arial" charset="0"/>
            </a:endParaRPr>
          </a:p>
          <a:p>
            <a:pPr>
              <a:defRPr/>
            </a:pPr>
            <a:r>
              <a:rPr lang="en-US" b="1" dirty="0">
                <a:solidFill>
                  <a:schemeClr val="accent4">
                    <a:lumMod val="10000"/>
                  </a:schemeClr>
                </a:solidFill>
                <a:latin typeface="Arial" charset="0"/>
                <a:cs typeface="Arial" charset="0"/>
              </a:rPr>
              <a:t>                </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25"/>
          <p:cNvSpPr>
            <a:spLocks noGrp="1" noChangeArrowheads="1"/>
          </p:cNvSpPr>
          <p:nvPr>
            <p:ph type="title"/>
          </p:nvPr>
        </p:nvSpPr>
        <p:spPr>
          <a:xfrm>
            <a:off x="103188" y="34132"/>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Class Exercise</a:t>
            </a:r>
          </a:p>
        </p:txBody>
      </p:sp>
      <p:sp>
        <p:nvSpPr>
          <p:cNvPr id="184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5E7498E-61E6-47ED-B43C-E13D9CA2E127}"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14</a:t>
            </a:fld>
            <a:endParaRPr lang="en-US" altLang="en-US" sz="1400" b="0">
              <a:latin typeface="Times New Roman" panose="02020603050405020304" pitchFamily="18" charset="0"/>
              <a:cs typeface="Times New Roman" panose="02020603050405020304" pitchFamily="18" charset="0"/>
            </a:endParaRPr>
          </a:p>
        </p:txBody>
      </p:sp>
      <p:grpSp>
        <p:nvGrpSpPr>
          <p:cNvPr id="18435" name="Group 37"/>
          <p:cNvGrpSpPr>
            <a:grpSpLocks/>
          </p:cNvGrpSpPr>
          <p:nvPr/>
        </p:nvGrpSpPr>
        <p:grpSpPr bwMode="auto">
          <a:xfrm>
            <a:off x="3308350" y="2438400"/>
            <a:ext cx="1395413" cy="496888"/>
            <a:chOff x="2132" y="2185"/>
            <a:chExt cx="879" cy="313"/>
          </a:xfrm>
        </p:grpSpPr>
        <p:sp>
          <p:nvSpPr>
            <p:cNvPr id="14350" name="Rectangle 6"/>
            <p:cNvSpPr>
              <a:spLocks noChangeArrowheads="1"/>
            </p:cNvSpPr>
            <p:nvPr/>
          </p:nvSpPr>
          <p:spPr bwMode="auto">
            <a:xfrm>
              <a:off x="2132" y="2185"/>
              <a:ext cx="277"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M</a:t>
              </a:r>
            </a:p>
          </p:txBody>
        </p:sp>
        <p:sp>
          <p:nvSpPr>
            <p:cNvPr id="14351" name="Rectangle 16"/>
            <p:cNvSpPr>
              <a:spLocks noChangeArrowheads="1"/>
            </p:cNvSpPr>
            <p:nvPr/>
          </p:nvSpPr>
          <p:spPr bwMode="auto">
            <a:xfrm>
              <a:off x="2562" y="2248"/>
              <a:ext cx="449"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025°</a:t>
              </a:r>
            </a:p>
          </p:txBody>
        </p:sp>
      </p:grpSp>
      <p:grpSp>
        <p:nvGrpSpPr>
          <p:cNvPr id="18436" name="Group 38"/>
          <p:cNvGrpSpPr>
            <a:grpSpLocks/>
          </p:cNvGrpSpPr>
          <p:nvPr/>
        </p:nvGrpSpPr>
        <p:grpSpPr bwMode="auto">
          <a:xfrm>
            <a:off x="3352800" y="3352800"/>
            <a:ext cx="3821113" cy="496888"/>
            <a:chOff x="2112" y="2665"/>
            <a:chExt cx="2407" cy="313"/>
          </a:xfrm>
        </p:grpSpPr>
        <p:sp>
          <p:nvSpPr>
            <p:cNvPr id="14348" name="Rectangle 7"/>
            <p:cNvSpPr>
              <a:spLocks noChangeArrowheads="1"/>
            </p:cNvSpPr>
            <p:nvPr/>
          </p:nvSpPr>
          <p:spPr bwMode="auto">
            <a:xfrm>
              <a:off x="2112" y="2665"/>
              <a:ext cx="255"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D</a:t>
              </a:r>
            </a:p>
          </p:txBody>
        </p:sp>
        <p:sp>
          <p:nvSpPr>
            <p:cNvPr id="14349" name="Rectangle 17"/>
            <p:cNvSpPr>
              <a:spLocks noChangeArrowheads="1"/>
            </p:cNvSpPr>
            <p:nvPr/>
          </p:nvSpPr>
          <p:spPr bwMode="auto">
            <a:xfrm>
              <a:off x="2503" y="2728"/>
              <a:ext cx="2016" cy="250"/>
            </a:xfrm>
            <a:prstGeom prst="rect">
              <a:avLst/>
            </a:prstGeom>
            <a:noFill/>
            <a:ln w="12700">
              <a:noFill/>
              <a:miter lim="800000"/>
              <a:headEnd/>
              <a:tailEnd/>
            </a:ln>
          </p:spPr>
          <p:txBody>
            <a:bodyPr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003° E                 </a:t>
              </a:r>
            </a:p>
          </p:txBody>
        </p:sp>
      </p:grpSp>
      <p:grpSp>
        <p:nvGrpSpPr>
          <p:cNvPr id="18437" name="Group 39"/>
          <p:cNvGrpSpPr>
            <a:grpSpLocks/>
          </p:cNvGrpSpPr>
          <p:nvPr/>
        </p:nvGrpSpPr>
        <p:grpSpPr bwMode="auto">
          <a:xfrm>
            <a:off x="3352800" y="4191000"/>
            <a:ext cx="4065588" cy="496888"/>
            <a:chOff x="2112" y="3145"/>
            <a:chExt cx="2561" cy="313"/>
          </a:xfrm>
        </p:grpSpPr>
        <p:sp>
          <p:nvSpPr>
            <p:cNvPr id="14346" name="Rectangle 8"/>
            <p:cNvSpPr>
              <a:spLocks noChangeArrowheads="1"/>
            </p:cNvSpPr>
            <p:nvPr/>
          </p:nvSpPr>
          <p:spPr bwMode="auto">
            <a:xfrm>
              <a:off x="2112" y="3145"/>
              <a:ext cx="255"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C</a:t>
              </a:r>
            </a:p>
          </p:txBody>
        </p:sp>
        <p:sp>
          <p:nvSpPr>
            <p:cNvPr id="14347" name="Rectangle 18"/>
            <p:cNvSpPr>
              <a:spLocks noChangeArrowheads="1"/>
            </p:cNvSpPr>
            <p:nvPr/>
          </p:nvSpPr>
          <p:spPr bwMode="auto">
            <a:xfrm>
              <a:off x="2513" y="3208"/>
              <a:ext cx="2160" cy="250"/>
            </a:xfrm>
            <a:prstGeom prst="rect">
              <a:avLst/>
            </a:prstGeom>
            <a:noFill/>
            <a:ln w="12700">
              <a:noFill/>
              <a:miter lim="800000"/>
              <a:headEnd/>
              <a:tailEnd/>
            </a:ln>
          </p:spPr>
          <p:txBody>
            <a:bodyPr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022°  </a:t>
              </a:r>
            </a:p>
          </p:txBody>
        </p:sp>
      </p:grpSp>
      <p:sp>
        <p:nvSpPr>
          <p:cNvPr id="14344" name="Rectangle 11"/>
          <p:cNvSpPr>
            <a:spLocks noChangeArrowheads="1"/>
          </p:cNvSpPr>
          <p:nvPr/>
        </p:nvSpPr>
        <p:spPr bwMode="auto">
          <a:xfrm>
            <a:off x="3352800" y="1766888"/>
            <a:ext cx="1933575" cy="366712"/>
          </a:xfrm>
          <a:prstGeom prst="rect">
            <a:avLst/>
          </a:prstGeom>
          <a:noFill/>
          <a:ln w="12700">
            <a:noFill/>
            <a:miter lim="800000"/>
            <a:headEnd/>
            <a:tailEnd/>
          </a:ln>
        </p:spPr>
        <p:txBody>
          <a:bodyPr lIns="90488" tIns="44450" rIns="90488" bIns="44450">
            <a:spAutoFit/>
          </a:bodyPr>
          <a:lstStyle/>
          <a:p>
            <a:pPr eaLnBrk="0" hangingPunct="0">
              <a:defRPr/>
            </a:pPr>
            <a:r>
              <a:rPr lang="en-US" sz="1800" b="1" dirty="0">
                <a:solidFill>
                  <a:schemeClr val="accent4">
                    <a:lumMod val="10000"/>
                  </a:schemeClr>
                </a:solidFill>
                <a:latin typeface="Arial" charset="0"/>
                <a:cs typeface="Arial" charset="0"/>
              </a:rPr>
              <a:t>Radio Tower</a:t>
            </a:r>
          </a:p>
        </p:txBody>
      </p:sp>
      <p:sp>
        <p:nvSpPr>
          <p:cNvPr id="14345" name="Rectangle 18"/>
          <p:cNvSpPr>
            <a:spLocks noChangeArrowheads="1"/>
          </p:cNvSpPr>
          <p:nvPr/>
        </p:nvSpPr>
        <p:spPr bwMode="auto">
          <a:xfrm>
            <a:off x="2819400" y="5181600"/>
            <a:ext cx="3732213" cy="461963"/>
          </a:xfrm>
          <a:prstGeom prst="rect">
            <a:avLst/>
          </a:prstGeom>
          <a:noFill/>
          <a:ln w="9525">
            <a:noFill/>
            <a:miter lim="800000"/>
            <a:headEnd/>
            <a:tailEnd/>
          </a:ln>
        </p:spPr>
        <p:txBody>
          <a:bodyPr wrap="none">
            <a:spAutoFit/>
          </a:bodyPr>
          <a:lstStyle/>
          <a:p>
            <a:pPr>
              <a:defRPr/>
            </a:pPr>
            <a:r>
              <a:rPr lang="en-US" b="1" dirty="0">
                <a:solidFill>
                  <a:schemeClr val="accent4">
                    <a:lumMod val="10000"/>
                  </a:schemeClr>
                </a:solidFill>
                <a:latin typeface="Arial" charset="0"/>
                <a:cs typeface="Arial" charset="0"/>
              </a:rPr>
              <a:t>41° 29.7’ N  070° 36.5’ W </a:t>
            </a:r>
            <a:endParaRPr lang="en-US" dirty="0">
              <a:solidFill>
                <a:schemeClr val="accent4">
                  <a:lumMod val="10000"/>
                </a:schemeClr>
              </a:solidFill>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HART2B_0.tmp"/>
          <p:cNvPicPr>
            <a:picLocks noChangeAspect="1"/>
          </p:cNvPicPr>
          <p:nvPr/>
        </p:nvPicPr>
        <p:blipFill>
          <a:blip r:embed="rId3"/>
          <a:srcRect/>
          <a:stretch>
            <a:fillRect/>
          </a:stretch>
        </p:blipFill>
        <p:spPr bwMode="auto">
          <a:xfrm>
            <a:off x="2562225" y="0"/>
            <a:ext cx="4019550" cy="6858000"/>
          </a:xfrm>
          <a:prstGeom prst="rect">
            <a:avLst/>
          </a:prstGeom>
          <a:noFill/>
          <a:ln w="9525">
            <a:noFill/>
            <a:miter lim="800000"/>
            <a:headEnd/>
            <a:tailEnd/>
          </a:ln>
          <a:effectLst>
            <a:outerShdw blurRad="50800" dist="38100" algn="l" rotWithShape="0">
              <a:prstClr val="black">
                <a:alpha val="40000"/>
              </a:prstClr>
            </a:outerShdw>
          </a:effectLst>
        </p:spPr>
      </p:pic>
      <p:cxnSp>
        <p:nvCxnSpPr>
          <p:cNvPr id="6" name="Straight Connector 5"/>
          <p:cNvCxnSpPr/>
          <p:nvPr/>
        </p:nvCxnSpPr>
        <p:spPr>
          <a:xfrm>
            <a:off x="2914650" y="2171700"/>
            <a:ext cx="2876550" cy="23241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367087" y="2033588"/>
            <a:ext cx="4200525" cy="7239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19461" name="Group 13"/>
          <p:cNvGrpSpPr>
            <a:grpSpLocks/>
          </p:cNvGrpSpPr>
          <p:nvPr/>
        </p:nvGrpSpPr>
        <p:grpSpPr bwMode="auto">
          <a:xfrm rot="3901393">
            <a:off x="4223544" y="3382169"/>
            <a:ext cx="849313" cy="384175"/>
            <a:chOff x="5579652" y="3356446"/>
            <a:chExt cx="849312" cy="385007"/>
          </a:xfrm>
        </p:grpSpPr>
        <p:sp>
          <p:nvSpPr>
            <p:cNvPr id="19468" name="TextBox 14"/>
            <p:cNvSpPr txBox="1">
              <a:spLocks noChangeArrowheads="1"/>
            </p:cNvSpPr>
            <p:nvPr/>
          </p:nvSpPr>
          <p:spPr bwMode="auto">
            <a:xfrm rot="-1552342">
              <a:off x="5638703" y="3509678"/>
              <a:ext cx="7080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dirty="0">
                  <a:solidFill>
                    <a:schemeClr val="accent4">
                      <a:lumMod val="10000"/>
                    </a:schemeClr>
                  </a:solidFill>
                </a:rPr>
                <a:t>326 M</a:t>
              </a:r>
            </a:p>
          </p:txBody>
        </p:sp>
        <p:sp>
          <p:nvSpPr>
            <p:cNvPr id="19469" name="TextBox 15"/>
            <p:cNvSpPr txBox="1">
              <a:spLocks noChangeArrowheads="1"/>
            </p:cNvSpPr>
            <p:nvPr/>
          </p:nvSpPr>
          <p:spPr bwMode="auto">
            <a:xfrm rot="-1551835">
              <a:off x="5579652" y="3356446"/>
              <a:ext cx="849312" cy="230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dirty="0">
                  <a:solidFill>
                    <a:schemeClr val="accent4">
                      <a:lumMod val="10000"/>
                    </a:schemeClr>
                  </a:solidFill>
                </a:rPr>
                <a:t>1312</a:t>
              </a:r>
              <a:r>
                <a:rPr lang="en-US" altLang="en-US" sz="900" dirty="0">
                  <a:solidFill>
                    <a:schemeClr val="tx1"/>
                  </a:solidFill>
                </a:rPr>
                <a:t> </a:t>
              </a:r>
            </a:p>
          </p:txBody>
        </p:sp>
      </p:grpSp>
      <p:grpSp>
        <p:nvGrpSpPr>
          <p:cNvPr id="19462" name="Group 16"/>
          <p:cNvGrpSpPr>
            <a:grpSpLocks/>
          </p:cNvGrpSpPr>
          <p:nvPr/>
        </p:nvGrpSpPr>
        <p:grpSpPr bwMode="auto">
          <a:xfrm rot="-3283328">
            <a:off x="5045076" y="2095500"/>
            <a:ext cx="849312" cy="376237"/>
            <a:chOff x="5436505" y="3400994"/>
            <a:chExt cx="849312" cy="376317"/>
          </a:xfrm>
        </p:grpSpPr>
        <p:sp>
          <p:nvSpPr>
            <p:cNvPr id="19466" name="TextBox 17"/>
            <p:cNvSpPr txBox="1">
              <a:spLocks noChangeArrowheads="1"/>
            </p:cNvSpPr>
            <p:nvPr/>
          </p:nvSpPr>
          <p:spPr bwMode="auto">
            <a:xfrm rot="-1475028">
              <a:off x="5552169" y="3545536"/>
              <a:ext cx="7080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025 M</a:t>
              </a:r>
            </a:p>
          </p:txBody>
        </p:sp>
        <p:sp>
          <p:nvSpPr>
            <p:cNvPr id="19467" name="TextBox 18"/>
            <p:cNvSpPr txBox="1">
              <a:spLocks noChangeArrowheads="1"/>
            </p:cNvSpPr>
            <p:nvPr/>
          </p:nvSpPr>
          <p:spPr bwMode="auto">
            <a:xfrm rot="-1551835">
              <a:off x="5436505" y="3400994"/>
              <a:ext cx="8493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  1312</a:t>
              </a:r>
            </a:p>
          </p:txBody>
        </p:sp>
      </p:grpSp>
      <p:sp>
        <p:nvSpPr>
          <p:cNvPr id="20" name="Oval 19"/>
          <p:cNvSpPr/>
          <p:nvPr/>
        </p:nvSpPr>
        <p:spPr>
          <a:xfrm>
            <a:off x="5040313" y="3868738"/>
            <a:ext cx="304800" cy="2667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4" name="TextBox 20"/>
          <p:cNvSpPr txBox="1">
            <a:spLocks noChangeArrowheads="1"/>
          </p:cNvSpPr>
          <p:nvPr/>
        </p:nvSpPr>
        <p:spPr bwMode="auto">
          <a:xfrm>
            <a:off x="5410200" y="3568700"/>
            <a:ext cx="5413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tx1"/>
                </a:solidFill>
              </a:rPr>
              <a:t>1312 </a:t>
            </a:r>
          </a:p>
        </p:txBody>
      </p:sp>
      <p:sp>
        <p:nvSpPr>
          <p:cNvPr id="19465"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B05D19AF-DE1F-4B5F-8F93-D022EBEF028B}"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15</a:t>
            </a:fld>
            <a:endParaRPr lang="en-US" altLang="en-US" sz="1400" b="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52400" y="6985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The Weekend Navigator</a:t>
            </a:r>
          </a:p>
        </p:txBody>
      </p:sp>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7703ED6-7CED-4D71-B529-CD7CF61E766D}"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16</a:t>
            </a:fld>
            <a:endParaRPr lang="en-US" altLang="en-US" sz="1400" b="0">
              <a:latin typeface="Times New Roman" panose="02020603050405020304" pitchFamily="18" charset="0"/>
              <a:cs typeface="Times New Roman" panose="02020603050405020304" pitchFamily="18" charset="0"/>
            </a:endParaRPr>
          </a:p>
        </p:txBody>
      </p:sp>
      <p:sp>
        <p:nvSpPr>
          <p:cNvPr id="20484" name="Rectangle 3"/>
          <p:cNvSpPr>
            <a:spLocks noGrp="1" noChangeArrowheads="1"/>
          </p:cNvSpPr>
          <p:nvPr>
            <p:ph type="subTitle" idx="4294967295"/>
          </p:nvPr>
        </p:nvSpPr>
        <p:spPr>
          <a:xfrm>
            <a:off x="2286000" y="1600200"/>
            <a:ext cx="6858000" cy="2590800"/>
          </a:xfrm>
        </p:spPr>
        <p:txBody>
          <a:bodyPr/>
          <a:lstStyle/>
          <a:p>
            <a:pPr marL="0" indent="0" eaLnBrk="1" hangingPunct="1">
              <a:lnSpc>
                <a:spcPct val="80000"/>
              </a:lnSpc>
              <a:buNone/>
            </a:pPr>
            <a:r>
              <a:rPr lang="en-US" altLang="en-US" b="0" dirty="0" smtClean="0">
                <a:cs typeface="Times New Roman" panose="02020603050405020304" pitchFamily="18" charset="0"/>
              </a:rPr>
              <a:t>Underway with GPS</a:t>
            </a:r>
          </a:p>
          <a:p>
            <a:pPr eaLnBrk="1" hangingPunct="1">
              <a:lnSpc>
                <a:spcPct val="80000"/>
              </a:lnSpc>
            </a:pPr>
            <a:endParaRPr lang="en-US" altLang="en-US" sz="3600" dirty="0" smtClean="0">
              <a:cs typeface="Times New Roman" panose="02020603050405020304" pitchFamily="18" charset="0"/>
            </a:endParaRPr>
          </a:p>
        </p:txBody>
      </p:sp>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073" y="2182812"/>
            <a:ext cx="49434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7467600" y="6172200"/>
            <a:ext cx="1295400" cy="338138"/>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8-15</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15557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b="0" dirty="0">
                <a:solidFill>
                  <a:schemeClr val="tx2"/>
                </a:solidFill>
                <a:cs typeface="Tahoma" panose="020B0604030504040204" pitchFamily="34" charset="0"/>
              </a:rPr>
              <a:t>Steps in Waypoint Navigation</a:t>
            </a:r>
          </a:p>
        </p:txBody>
      </p:sp>
      <p:sp>
        <p:nvSpPr>
          <p:cNvPr id="21510"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C23411B-3838-41BF-A7D1-813E38B8CAE3}"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17</a:t>
            </a:fld>
            <a:endParaRPr lang="en-US" altLang="en-US" sz="1400" b="0">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idx="4294967295"/>
          </p:nvPr>
        </p:nvSpPr>
        <p:spPr>
          <a:xfrm>
            <a:off x="381000" y="1749425"/>
            <a:ext cx="7772400" cy="4114800"/>
          </a:xfrm>
        </p:spPr>
        <p:txBody>
          <a:bodyPr/>
          <a:lstStyle/>
          <a:p>
            <a:pPr eaLnBrk="1" hangingPunct="1"/>
            <a:r>
              <a:rPr lang="en-US" altLang="en-US" dirty="0" smtClean="0"/>
              <a:t>Select and activate the waypoint</a:t>
            </a:r>
          </a:p>
          <a:p>
            <a:pPr eaLnBrk="1" hangingPunct="1"/>
            <a:r>
              <a:rPr lang="en-US" altLang="en-US" dirty="0" smtClean="0"/>
              <a:t>Double check that you have a pre-qualified path</a:t>
            </a:r>
          </a:p>
          <a:p>
            <a:pPr eaLnBrk="1" hangingPunct="1"/>
            <a:r>
              <a:rPr lang="en-US" altLang="en-US" dirty="0" smtClean="0"/>
              <a:t>Steer to the direction </a:t>
            </a:r>
          </a:p>
          <a:p>
            <a:pPr eaLnBrk="1" hangingPunct="1">
              <a:buFontTx/>
              <a:buNone/>
            </a:pPr>
            <a:r>
              <a:rPr lang="en-US" altLang="en-US" dirty="0" smtClean="0"/>
              <a:t>	on the GPS</a:t>
            </a:r>
          </a:p>
          <a:p>
            <a:pPr eaLnBrk="1" hangingPunct="1"/>
            <a:endParaRPr lang="en-US" altLang="en-US" dirty="0" smtClean="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64669"/>
            <a:ext cx="4162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3505200" y="6096000"/>
            <a:ext cx="990600" cy="338138"/>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8-3</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0"/>
            <a:ext cx="7772400" cy="1362075"/>
          </a:xfrm>
        </p:spPr>
        <p:txBody>
          <a:bodyPr/>
          <a:lstStyle/>
          <a:p>
            <a:pPr eaLnBrk="1" hangingPunct="1"/>
            <a:r>
              <a:rPr lang="en-US" altLang="en-US" sz="3200" b="0" dirty="0">
                <a:solidFill>
                  <a:schemeClr val="tx2"/>
                </a:solidFill>
                <a:cs typeface="Tahoma" panose="020B0604030504040204" pitchFamily="34" charset="0"/>
              </a:rPr>
              <a:t>Steps</a:t>
            </a:r>
            <a:r>
              <a:rPr lang="en-US" altLang="en-US" dirty="0" smtClean="0"/>
              <a:t> </a:t>
            </a:r>
            <a:r>
              <a:rPr lang="en-US" altLang="en-US" sz="3200" b="0" dirty="0">
                <a:solidFill>
                  <a:schemeClr val="tx2"/>
                </a:solidFill>
                <a:cs typeface="Tahoma" panose="020B0604030504040204" pitchFamily="34" charset="0"/>
              </a:rPr>
              <a:t>in Waypoint Navigation</a:t>
            </a:r>
          </a:p>
        </p:txBody>
      </p:sp>
      <p:sp>
        <p:nvSpPr>
          <p:cNvPr id="22532"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9468B4C-3B50-40A9-A430-68DDD21E4681}"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18</a:t>
            </a:fld>
            <a:endParaRPr lang="en-US" altLang="en-US" sz="1400" b="0">
              <a:latin typeface="Times New Roman" panose="02020603050405020304" pitchFamily="18" charset="0"/>
              <a:cs typeface="Times New Roman" panose="02020603050405020304" pitchFamily="18" charset="0"/>
            </a:endParaRPr>
          </a:p>
        </p:txBody>
      </p:sp>
      <p:sp>
        <p:nvSpPr>
          <p:cNvPr id="22531" name="Rectangle 3"/>
          <p:cNvSpPr>
            <a:spLocks noGrp="1" noChangeArrowheads="1"/>
          </p:cNvSpPr>
          <p:nvPr>
            <p:ph idx="4294967295"/>
          </p:nvPr>
        </p:nvSpPr>
        <p:spPr>
          <a:xfrm>
            <a:off x="533400" y="1981200"/>
            <a:ext cx="7772400" cy="4114800"/>
          </a:xfrm>
        </p:spPr>
        <p:txBody>
          <a:bodyPr/>
          <a:lstStyle/>
          <a:p>
            <a:pPr eaLnBrk="1" hangingPunct="1"/>
            <a:r>
              <a:rPr lang="en-US" altLang="en-US" dirty="0" smtClean="0"/>
              <a:t>Monitor your progress</a:t>
            </a:r>
          </a:p>
          <a:p>
            <a:pPr eaLnBrk="1" hangingPunct="1"/>
            <a:r>
              <a:rPr lang="en-US" altLang="en-US" dirty="0" smtClean="0"/>
              <a:t>Be alert as you approach your destination</a:t>
            </a:r>
          </a:p>
          <a:p>
            <a:pPr eaLnBrk="1" hangingPunct="1"/>
            <a:r>
              <a:rPr lang="en-US" altLang="en-US" dirty="0" smtClean="0"/>
              <a:t>Select and activate the next waypoint</a:t>
            </a:r>
          </a:p>
          <a:p>
            <a:pPr eaLnBrk="1" hangingPunct="1"/>
            <a:r>
              <a:rPr lang="en-US" altLang="en-US" b="1" dirty="0" smtClean="0"/>
              <a:t>Be careful</a:t>
            </a:r>
            <a:r>
              <a:rPr lang="en-US" altLang="en-US" dirty="0" smtClean="0"/>
              <a:t> with your numbers!</a:t>
            </a:r>
            <a:endParaRPr lang="en-US" altLang="en-US" b="1" dirty="0" smtClean="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39590"/>
            <a:ext cx="37338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228600" y="42863"/>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Staying on Course</a:t>
            </a:r>
          </a:p>
        </p:txBody>
      </p:sp>
      <p:sp>
        <p:nvSpPr>
          <p:cNvPr id="23558"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00A3308-C1FB-4042-B427-B0A3474A2467}"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19</a:t>
            </a:fld>
            <a:endParaRPr lang="en-US" altLang="en-US" sz="1400" b="0">
              <a:latin typeface="Times New Roman" panose="02020603050405020304" pitchFamily="18" charset="0"/>
              <a:cs typeface="Times New Roman" panose="02020603050405020304" pitchFamily="18" charset="0"/>
            </a:endParaRPr>
          </a:p>
        </p:txBody>
      </p:sp>
      <p:sp>
        <p:nvSpPr>
          <p:cNvPr id="23556" name="Rectangle 3"/>
          <p:cNvSpPr>
            <a:spLocks noGrp="1" noChangeArrowheads="1"/>
          </p:cNvSpPr>
          <p:nvPr>
            <p:ph idx="4294967295"/>
          </p:nvPr>
        </p:nvSpPr>
        <p:spPr>
          <a:xfrm>
            <a:off x="228600" y="1693069"/>
            <a:ext cx="7772400" cy="4114800"/>
          </a:xfrm>
        </p:spPr>
        <p:txBody>
          <a:bodyPr/>
          <a:lstStyle/>
          <a:p>
            <a:pPr eaLnBrk="1" hangingPunct="1"/>
            <a:r>
              <a:rPr lang="en-US" altLang="en-US" dirty="0" smtClean="0"/>
              <a:t>Reasons why you may wander off course</a:t>
            </a:r>
          </a:p>
          <a:p>
            <a:pPr lvl="1" eaLnBrk="1" hangingPunct="1"/>
            <a:r>
              <a:rPr lang="en-US" altLang="en-US" dirty="0" smtClean="0"/>
              <a:t>Steering to avoid visible obstacles</a:t>
            </a:r>
          </a:p>
          <a:p>
            <a:pPr lvl="1" eaLnBrk="1" hangingPunct="1"/>
            <a:r>
              <a:rPr lang="en-US" altLang="en-US" dirty="0" smtClean="0"/>
              <a:t>Your boat yawing in waves</a:t>
            </a:r>
          </a:p>
          <a:p>
            <a:pPr lvl="1" eaLnBrk="1" hangingPunct="1"/>
            <a:r>
              <a:rPr lang="en-US" altLang="en-US" dirty="0" smtClean="0"/>
              <a:t>Inattention at the helm</a:t>
            </a:r>
          </a:p>
          <a:p>
            <a:pPr lvl="1" eaLnBrk="1" hangingPunct="1"/>
            <a:r>
              <a:rPr lang="en-US" altLang="en-US" dirty="0" smtClean="0"/>
              <a:t>Crosswinds</a:t>
            </a:r>
          </a:p>
          <a:p>
            <a:pPr lvl="1" eaLnBrk="1" hangingPunct="1"/>
            <a:r>
              <a:rPr lang="en-US" altLang="en-US" dirty="0" smtClean="0"/>
              <a:t>Crosscurrent</a:t>
            </a:r>
          </a:p>
          <a:p>
            <a:pPr lvl="1" eaLnBrk="1" hangingPunct="1"/>
            <a:endParaRPr lang="en-US" altLang="en-US" dirty="0" smtClean="0"/>
          </a:p>
          <a:p>
            <a:pPr lvl="1" eaLnBrk="1" hangingPunct="1"/>
            <a:endParaRPr lang="en-US" altLang="en-US" dirty="0" smtClean="0"/>
          </a:p>
        </p:txBody>
      </p:sp>
      <p:sp>
        <p:nvSpPr>
          <p:cNvPr id="21509" name="TextBox 4"/>
          <p:cNvSpPr txBox="1">
            <a:spLocks noChangeArrowheads="1"/>
          </p:cNvSpPr>
          <p:nvPr/>
        </p:nvSpPr>
        <p:spPr bwMode="auto">
          <a:xfrm>
            <a:off x="4114800" y="6096000"/>
            <a:ext cx="990600" cy="338138"/>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8-12</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9C09E23-6D73-4927-861D-CD64810983BF}"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a:t>
            </a:fld>
            <a:endParaRPr lang="en-US" altLang="en-US" sz="1400" b="0">
              <a:latin typeface="Times New Roman" panose="02020603050405020304" pitchFamily="18" charset="0"/>
              <a:cs typeface="Times New Roman" panose="02020603050405020304" pitchFamily="18" charset="0"/>
            </a:endParaRPr>
          </a:p>
        </p:txBody>
      </p:sp>
      <p:sp>
        <p:nvSpPr>
          <p:cNvPr id="7171" name="Rectangle 3"/>
          <p:cNvSpPr>
            <a:spLocks noGrp="1" noChangeArrowheads="1"/>
          </p:cNvSpPr>
          <p:nvPr>
            <p:ph type="subTitle" idx="4294967295"/>
          </p:nvPr>
        </p:nvSpPr>
        <p:spPr>
          <a:xfrm>
            <a:off x="1371600" y="2132013"/>
            <a:ext cx="6858000" cy="2590800"/>
          </a:xfrm>
        </p:spPr>
        <p:txBody>
          <a:bodyPr/>
          <a:lstStyle/>
          <a:p>
            <a:pPr marL="0" indent="0" eaLnBrk="1" hangingPunct="1">
              <a:lnSpc>
                <a:spcPct val="80000"/>
              </a:lnSpc>
              <a:buNone/>
            </a:pPr>
            <a:r>
              <a:rPr lang="en-US" altLang="en-US" sz="3600" dirty="0" smtClean="0">
                <a:cs typeface="Times New Roman" panose="02020603050405020304" pitchFamily="18" charset="0"/>
              </a:rPr>
              <a:t>Cruise Problem #2 Review</a:t>
            </a:r>
          </a:p>
          <a:p>
            <a:pPr eaLnBrk="1" hangingPunct="1">
              <a:lnSpc>
                <a:spcPct val="80000"/>
              </a:lnSpc>
            </a:pPr>
            <a:endParaRPr lang="en-US" altLang="en-US" sz="1800" dirty="0" smtClean="0">
              <a:cs typeface="Times New Roman" panose="02020603050405020304" pitchFamily="18" charset="0"/>
            </a:endParaRPr>
          </a:p>
        </p:txBody>
      </p:sp>
      <p:sp>
        <p:nvSpPr>
          <p:cNvPr id="5" name="Rectangle 2"/>
          <p:cNvSpPr>
            <a:spLocks noGrp="1" noChangeArrowheads="1"/>
          </p:cNvSpPr>
          <p:nvPr>
            <p:ph type="title"/>
          </p:nvPr>
        </p:nvSpPr>
        <p:spPr>
          <a:xfrm>
            <a:off x="31173" y="1587"/>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600" b="0" dirty="0" smtClean="0">
                <a:solidFill>
                  <a:schemeClr val="tx2"/>
                </a:solidFill>
                <a:cs typeface="Tahoma" panose="020B0604030504040204" pitchFamily="34" charset="0"/>
              </a:rPr>
              <a:t>    The </a:t>
            </a:r>
            <a:r>
              <a:rPr lang="en-US" altLang="en-US" sz="3600" b="0" dirty="0">
                <a:solidFill>
                  <a:schemeClr val="tx2"/>
                </a:solidFill>
                <a:cs typeface="Tahoma" panose="020B0604030504040204" pitchFamily="34" charset="0"/>
              </a:rPr>
              <a:t>Weekend Navigator</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 y="1979"/>
            <a:ext cx="7772400" cy="1362075"/>
          </a:xfrm>
        </p:spPr>
        <p:txBody>
          <a:bodyPr/>
          <a:lstStyle/>
          <a:p>
            <a:pPr algn="ctr" eaLnBrk="1" hangingPunct="1"/>
            <a:r>
              <a:rPr lang="en-US" altLang="en-US" sz="3200" b="0" dirty="0">
                <a:solidFill>
                  <a:schemeClr val="tx2"/>
                </a:solidFill>
                <a:cs typeface="Tahoma" panose="020B0604030504040204" pitchFamily="34" charset="0"/>
              </a:rPr>
              <a:t>Staying on Course</a:t>
            </a:r>
          </a:p>
        </p:txBody>
      </p:sp>
      <p:sp>
        <p:nvSpPr>
          <p:cNvPr id="24580"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15F60332-6193-4875-AB62-E3FC9684309E}"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20</a:t>
            </a:fld>
            <a:endParaRPr lang="en-US" altLang="en-US" sz="1400" b="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4294967295"/>
          </p:nvPr>
        </p:nvSpPr>
        <p:spPr>
          <a:xfrm>
            <a:off x="609600" y="1905000"/>
            <a:ext cx="7772400" cy="4114800"/>
          </a:xfrm>
        </p:spPr>
        <p:txBody>
          <a:bodyPr/>
          <a:lstStyle/>
          <a:p>
            <a:pPr eaLnBrk="1" hangingPunct="1">
              <a:lnSpc>
                <a:spcPct val="90000"/>
              </a:lnSpc>
            </a:pPr>
            <a:r>
              <a:rPr lang="en-US" altLang="en-US" dirty="0" smtClean="0"/>
              <a:t>How can I use a non-mapping GPS to tell where I am?</a:t>
            </a:r>
          </a:p>
          <a:p>
            <a:pPr lvl="1" eaLnBrk="1" hangingPunct="1">
              <a:lnSpc>
                <a:spcPct val="90000"/>
              </a:lnSpc>
            </a:pPr>
            <a:r>
              <a:rPr lang="en-US" altLang="en-US" dirty="0" smtClean="0"/>
              <a:t>Plot the Lat./Long. coordinates</a:t>
            </a:r>
          </a:p>
          <a:p>
            <a:pPr lvl="1" eaLnBrk="1" hangingPunct="1">
              <a:lnSpc>
                <a:spcPct val="90000"/>
              </a:lnSpc>
            </a:pPr>
            <a:r>
              <a:rPr lang="en-US" altLang="en-US" dirty="0" smtClean="0"/>
              <a:t>Bearing and distance to a waypoint</a:t>
            </a:r>
          </a:p>
          <a:p>
            <a:pPr eaLnBrk="1" hangingPunct="1">
              <a:lnSpc>
                <a:spcPct val="90000"/>
              </a:lnSpc>
            </a:pPr>
            <a:r>
              <a:rPr lang="en-US" altLang="en-US" dirty="0" smtClean="0"/>
              <a:t>Monitor GPS data.  See page 101.</a:t>
            </a:r>
          </a:p>
          <a:p>
            <a:pPr eaLnBrk="1" hangingPunct="1">
              <a:lnSpc>
                <a:spcPct val="90000"/>
              </a:lnSpc>
            </a:pPr>
            <a:r>
              <a:rPr lang="en-US" altLang="en-US" dirty="0" smtClean="0"/>
              <a:t>Use Map or Highway Screen</a:t>
            </a:r>
          </a:p>
          <a:p>
            <a:pPr eaLnBrk="1" hangingPunct="1">
              <a:lnSpc>
                <a:spcPct val="90000"/>
              </a:lnSpc>
            </a:pPr>
            <a:r>
              <a:rPr lang="en-US" altLang="en-US" dirty="0" smtClean="0"/>
              <a:t>Keep a “proper look-out”</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439" y="23256"/>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Staying on Course</a:t>
            </a:r>
          </a:p>
        </p:txBody>
      </p:sp>
      <p:sp>
        <p:nvSpPr>
          <p:cNvPr id="25605"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BEB523A6-73F4-4160-987C-996AE62AFBCB}"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21</a:t>
            </a:fld>
            <a:endParaRPr lang="en-US" altLang="en-US" sz="1400" b="0">
              <a:latin typeface="Times New Roman" panose="02020603050405020304" pitchFamily="18" charset="0"/>
              <a:cs typeface="Times New Roman" panose="02020603050405020304" pitchFamily="18" charset="0"/>
            </a:endParaRPr>
          </a:p>
        </p:txBody>
      </p:sp>
      <p:sp>
        <p:nvSpPr>
          <p:cNvPr id="25603" name="Rectangle 3"/>
          <p:cNvSpPr>
            <a:spLocks noGrp="1" noChangeArrowheads="1"/>
          </p:cNvSpPr>
          <p:nvPr>
            <p:ph idx="4294967295"/>
          </p:nvPr>
        </p:nvSpPr>
        <p:spPr>
          <a:xfrm>
            <a:off x="935119" y="1375291"/>
            <a:ext cx="7772400" cy="4114800"/>
          </a:xfrm>
        </p:spPr>
        <p:txBody>
          <a:bodyPr/>
          <a:lstStyle/>
          <a:p>
            <a:pPr eaLnBrk="1" hangingPunct="1"/>
            <a:r>
              <a:rPr lang="en-US" altLang="en-US" dirty="0" smtClean="0"/>
              <a:t>Highway Screen may be easier to use</a:t>
            </a:r>
          </a:p>
          <a:p>
            <a:pPr lvl="1" eaLnBrk="1" hangingPunct="1"/>
            <a:r>
              <a:rPr lang="en-US" altLang="en-US" dirty="0" smtClean="0"/>
              <a:t>Stay in the center of the highway and “</a:t>
            </a:r>
            <a:r>
              <a:rPr lang="en-US" altLang="en-US" dirty="0" err="1" smtClean="0"/>
              <a:t>oversteer</a:t>
            </a:r>
            <a:r>
              <a:rPr lang="en-US" altLang="en-US" dirty="0" smtClean="0"/>
              <a:t>” to return to the center line</a:t>
            </a:r>
          </a:p>
          <a:p>
            <a:pPr eaLnBrk="1" hangingPunct="1"/>
            <a:endParaRPr lang="en-US" altLang="en-US" dirty="0" smtClean="0"/>
          </a:p>
          <a:p>
            <a:pPr lvl="1" eaLnBrk="1" hangingPunct="1"/>
            <a:endParaRPr lang="en-US" altLang="en-US" b="1" dirty="0" smtClean="0"/>
          </a:p>
          <a:p>
            <a:pPr eaLnBrk="1" hangingPunct="1">
              <a:buFontTx/>
              <a:buNone/>
            </a:pPr>
            <a:endParaRPr lang="en-US" altLang="en-US" dirty="0" smtClean="0"/>
          </a:p>
        </p:txBody>
      </p:sp>
      <p:grpSp>
        <p:nvGrpSpPr>
          <p:cNvPr id="25604" name="Group 7"/>
          <p:cNvGrpSpPr>
            <a:grpSpLocks/>
          </p:cNvGrpSpPr>
          <p:nvPr/>
        </p:nvGrpSpPr>
        <p:grpSpPr bwMode="auto">
          <a:xfrm>
            <a:off x="1600200" y="2895600"/>
            <a:ext cx="6705600" cy="3810000"/>
            <a:chOff x="2686050" y="2819400"/>
            <a:chExt cx="6305550" cy="4038600"/>
          </a:xfrm>
        </p:grpSpPr>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2819400"/>
              <a:ext cx="302895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2819400"/>
              <a:ext cx="302895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979"/>
            <a:ext cx="7772400" cy="617847"/>
          </a:xfrm>
        </p:spPr>
        <p:txBody>
          <a:bodyPr/>
          <a:lstStyle/>
          <a:p>
            <a:pPr algn="ctr" eaLnBrk="1" hangingPunct="1"/>
            <a:r>
              <a:rPr lang="en-US" altLang="en-US" sz="3200" b="0" dirty="0">
                <a:solidFill>
                  <a:schemeClr val="tx2"/>
                </a:solidFill>
                <a:cs typeface="Tahoma" panose="020B0604030504040204" pitchFamily="34" charset="0"/>
              </a:rPr>
              <a:t>Staying on Course</a:t>
            </a:r>
          </a:p>
        </p:txBody>
      </p:sp>
      <p:sp>
        <p:nvSpPr>
          <p:cNvPr id="26630"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93AAE78-47F9-4507-811D-A7AC67BCC776}"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22</a:t>
            </a:fld>
            <a:endParaRPr lang="en-US" altLang="en-US" sz="1400" b="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4294967295"/>
          </p:nvPr>
        </p:nvSpPr>
        <p:spPr>
          <a:xfrm>
            <a:off x="152400" y="1607251"/>
            <a:ext cx="7848600" cy="2743200"/>
          </a:xfrm>
        </p:spPr>
        <p:txBody>
          <a:bodyPr/>
          <a:lstStyle/>
          <a:p>
            <a:pPr eaLnBrk="1" hangingPunct="1">
              <a:lnSpc>
                <a:spcPct val="90000"/>
              </a:lnSpc>
            </a:pPr>
            <a:r>
              <a:rPr lang="en-US" altLang="en-US" dirty="0" smtClean="0"/>
              <a:t>GPS or Not:  Effects of wind or current</a:t>
            </a:r>
          </a:p>
          <a:p>
            <a:pPr lvl="1" eaLnBrk="1" hangingPunct="1">
              <a:lnSpc>
                <a:spcPct val="90000"/>
              </a:lnSpc>
            </a:pPr>
            <a:r>
              <a:rPr lang="en-US" altLang="en-US" dirty="0" smtClean="0"/>
              <a:t>Pushes away from intended course</a:t>
            </a:r>
          </a:p>
          <a:p>
            <a:pPr lvl="1" eaLnBrk="1" hangingPunct="1">
              <a:lnSpc>
                <a:spcPct val="90000"/>
              </a:lnSpc>
            </a:pPr>
            <a:r>
              <a:rPr lang="en-US" altLang="en-US" dirty="0" smtClean="0"/>
              <a:t>Can be a curved path instead of the straight  course to destination</a:t>
            </a:r>
          </a:p>
          <a:p>
            <a:pPr lvl="1" eaLnBrk="1" hangingPunct="1">
              <a:lnSpc>
                <a:spcPct val="90000"/>
              </a:lnSpc>
            </a:pPr>
            <a:r>
              <a:rPr lang="en-US" altLang="en-US" dirty="0" smtClean="0"/>
              <a:t>Check position before going directly for the destination</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r="7018" b="2255"/>
          <a:stretch>
            <a:fillRect/>
          </a:stretch>
        </p:blipFill>
        <p:spPr bwMode="auto">
          <a:xfrm>
            <a:off x="4689268" y="3875438"/>
            <a:ext cx="3479409"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3200400" y="6291263"/>
            <a:ext cx="990600" cy="338137"/>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8-19</a:t>
            </a:r>
          </a:p>
        </p:txBody>
      </p:sp>
      <p:sp>
        <p:nvSpPr>
          <p:cNvPr id="7" name="Oval 6"/>
          <p:cNvSpPr/>
          <p:nvPr/>
        </p:nvSpPr>
        <p:spPr>
          <a:xfrm>
            <a:off x="6629400" y="4648200"/>
            <a:ext cx="60960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3"/>
          <p:cNvSpPr txBox="1">
            <a:spLocks noChangeArrowheads="1"/>
          </p:cNvSpPr>
          <p:nvPr/>
        </p:nvSpPr>
        <p:spPr bwMode="auto">
          <a:xfrm>
            <a:off x="865475" y="4737002"/>
            <a:ext cx="3860409" cy="1207294"/>
          </a:xfrm>
          <a:prstGeom prst="rect">
            <a:avLst/>
          </a:prstGeom>
          <a:noFill/>
          <a:ln w="9525">
            <a:noFill/>
            <a:miter lim="800000"/>
            <a:headEnd/>
            <a:tailEnd/>
          </a:ln>
        </p:spPr>
        <p:txBody>
          <a:bodyPr/>
          <a:lstStyle/>
          <a:p>
            <a:pPr marL="342900" indent="-342900">
              <a:spcBef>
                <a:spcPct val="20000"/>
              </a:spcBef>
              <a:buFontTx/>
              <a:buChar char="•"/>
              <a:defRPr/>
            </a:pPr>
            <a:r>
              <a:rPr lang="en-US" sz="3200" kern="0" dirty="0">
                <a:solidFill>
                  <a:srgbClr val="003366"/>
                </a:solidFill>
                <a:latin typeface="Arial" charset="0"/>
                <a:cs typeface="Arial" charset="0"/>
              </a:rPr>
              <a:t>Sailing vessels- greater effect</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r="7018" b="2255"/>
          <a:stretch>
            <a:fillRect/>
          </a:stretch>
        </p:blipFill>
        <p:spPr bwMode="auto">
          <a:xfrm>
            <a:off x="3810000" y="3574210"/>
            <a:ext cx="3581400" cy="292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76200" y="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Staying on Course</a:t>
            </a:r>
          </a:p>
        </p:txBody>
      </p:sp>
      <p:sp>
        <p:nvSpPr>
          <p:cNvPr id="27654"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5D759D2-1691-4C06-8F6A-4767D9800365}"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23</a:t>
            </a:fld>
            <a:endParaRPr lang="en-US" altLang="en-US" sz="1400" b="0">
              <a:latin typeface="Times New Roman" panose="02020603050405020304" pitchFamily="18" charset="0"/>
              <a:cs typeface="Times New Roman" panose="02020603050405020304" pitchFamily="18" charset="0"/>
            </a:endParaRPr>
          </a:p>
        </p:txBody>
      </p:sp>
      <p:sp>
        <p:nvSpPr>
          <p:cNvPr id="27652" name="Rectangle 3"/>
          <p:cNvSpPr>
            <a:spLocks noGrp="1" noChangeArrowheads="1"/>
          </p:cNvSpPr>
          <p:nvPr>
            <p:ph idx="4294967295"/>
          </p:nvPr>
        </p:nvSpPr>
        <p:spPr>
          <a:xfrm>
            <a:off x="228600" y="1514145"/>
            <a:ext cx="8001000" cy="2867025"/>
          </a:xfrm>
        </p:spPr>
        <p:txBody>
          <a:bodyPr/>
          <a:lstStyle/>
          <a:p>
            <a:pPr eaLnBrk="1" hangingPunct="1"/>
            <a:r>
              <a:rPr lang="en-US" altLang="en-US" dirty="0" smtClean="0"/>
              <a:t>Actual track is at an angle downwind or “down current”</a:t>
            </a:r>
          </a:p>
          <a:p>
            <a:pPr eaLnBrk="1" hangingPunct="1"/>
            <a:r>
              <a:rPr lang="en-US" altLang="en-US" dirty="0" smtClean="0"/>
              <a:t>The solution is to head upwind or “up current” and “Crab” along your course line</a:t>
            </a:r>
          </a:p>
        </p:txBody>
      </p:sp>
      <p:sp>
        <p:nvSpPr>
          <p:cNvPr id="24581" name="TextBox 4"/>
          <p:cNvSpPr txBox="1">
            <a:spLocks noChangeArrowheads="1"/>
          </p:cNvSpPr>
          <p:nvPr/>
        </p:nvSpPr>
        <p:spPr bwMode="auto">
          <a:xfrm>
            <a:off x="5029200" y="6291263"/>
            <a:ext cx="990600" cy="338137"/>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8-22</a:t>
            </a: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 y="1385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Staying on Course</a:t>
            </a:r>
          </a:p>
        </p:txBody>
      </p:sp>
      <p:sp>
        <p:nvSpPr>
          <p:cNvPr id="28676"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4EBD666-8B23-4A8E-88E3-2D2991549A53}"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24</a:t>
            </a:fld>
            <a:endParaRPr lang="en-US" altLang="en-US" sz="1400" b="0">
              <a:latin typeface="Times New Roman" panose="02020603050405020304" pitchFamily="18" charset="0"/>
              <a:cs typeface="Times New Roman" panose="02020603050405020304" pitchFamily="18" charset="0"/>
            </a:endParaRPr>
          </a:p>
        </p:txBody>
      </p:sp>
      <p:sp>
        <p:nvSpPr>
          <p:cNvPr id="28675" name="Rectangle 3"/>
          <p:cNvSpPr>
            <a:spLocks noGrp="1" noChangeArrowheads="1"/>
          </p:cNvSpPr>
          <p:nvPr>
            <p:ph idx="4294967295"/>
          </p:nvPr>
        </p:nvSpPr>
        <p:spPr>
          <a:xfrm>
            <a:off x="76200" y="1362075"/>
            <a:ext cx="9067800" cy="1419225"/>
          </a:xfrm>
        </p:spPr>
        <p:txBody>
          <a:bodyPr/>
          <a:lstStyle/>
          <a:p>
            <a:pPr eaLnBrk="1" hangingPunct="1"/>
            <a:r>
              <a:rPr lang="en-US" altLang="en-US" dirty="0" smtClean="0"/>
              <a:t>Cross-track error </a:t>
            </a:r>
            <a:r>
              <a:rPr lang="en-US" altLang="en-US" sz="2000" dirty="0" smtClean="0"/>
              <a:t>(XTE, XTK, or “off course”): </a:t>
            </a:r>
            <a:r>
              <a:rPr lang="en-US" altLang="en-US" sz="2800" dirty="0" smtClean="0"/>
              <a:t>The distance that you are off course either to port (L) or starboard (R) in nm or ft.</a:t>
            </a:r>
          </a:p>
          <a:p>
            <a:pPr lvl="1" eaLnBrk="1" hangingPunct="1"/>
            <a:endParaRPr lang="en-US" altLang="en-US" b="1" dirty="0" smtClean="0"/>
          </a:p>
        </p:txBody>
      </p:sp>
      <p:pic>
        <p:nvPicPr>
          <p:cNvPr id="28677" name="Picture 6"/>
          <p:cNvPicPr>
            <a:picLocks noChangeAspect="1" noChangeArrowheads="1"/>
          </p:cNvPicPr>
          <p:nvPr/>
        </p:nvPicPr>
        <p:blipFill>
          <a:blip r:embed="rId3"/>
          <a:srcRect/>
          <a:stretch>
            <a:fillRect/>
          </a:stretch>
        </p:blipFill>
        <p:spPr bwMode="auto">
          <a:xfrm>
            <a:off x="1905000" y="2836718"/>
            <a:ext cx="6400800" cy="356408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7654" name="TextBox 4"/>
          <p:cNvSpPr txBox="1">
            <a:spLocks noChangeArrowheads="1"/>
          </p:cNvSpPr>
          <p:nvPr/>
        </p:nvSpPr>
        <p:spPr bwMode="auto">
          <a:xfrm>
            <a:off x="7086600" y="6019800"/>
            <a:ext cx="990600" cy="338138"/>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8-26</a:t>
            </a: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979"/>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 Sailors Tacking Decisions</a:t>
            </a:r>
          </a:p>
        </p:txBody>
      </p:sp>
      <p:sp>
        <p:nvSpPr>
          <p:cNvPr id="29700"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509B246-37F5-4A3E-905D-25559E79075A}"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25</a:t>
            </a:fld>
            <a:endParaRPr lang="en-US" altLang="en-US" sz="1400" b="0">
              <a:latin typeface="Times New Roman" panose="02020603050405020304" pitchFamily="18" charset="0"/>
              <a:cs typeface="Times New Roman" panose="02020603050405020304" pitchFamily="18" charset="0"/>
            </a:endParaRPr>
          </a:p>
        </p:txBody>
      </p:sp>
      <p:sp>
        <p:nvSpPr>
          <p:cNvPr id="29699" name="Rectangle 3"/>
          <p:cNvSpPr>
            <a:spLocks noGrp="1" noChangeArrowheads="1"/>
          </p:cNvSpPr>
          <p:nvPr>
            <p:ph idx="4294967295"/>
          </p:nvPr>
        </p:nvSpPr>
        <p:spPr>
          <a:xfrm>
            <a:off x="685800" y="1905000"/>
            <a:ext cx="7772400" cy="2057400"/>
          </a:xfrm>
        </p:spPr>
        <p:txBody>
          <a:bodyPr/>
          <a:lstStyle/>
          <a:p>
            <a:pPr eaLnBrk="1" hangingPunct="1"/>
            <a:r>
              <a:rPr lang="en-US" altLang="en-US" dirty="0" smtClean="0"/>
              <a:t>Useful for tacking decisions</a:t>
            </a:r>
          </a:p>
          <a:p>
            <a:pPr eaLnBrk="1" hangingPunct="1"/>
            <a:r>
              <a:rPr lang="en-US" altLang="en-US" dirty="0" smtClean="0"/>
              <a:t>Set start and destination waypoints</a:t>
            </a:r>
          </a:p>
          <a:p>
            <a:pPr eaLnBrk="1" hangingPunct="1"/>
            <a:r>
              <a:rPr lang="en-US" altLang="en-US" dirty="0" smtClean="0"/>
              <a:t>Set limits on cross track error </a:t>
            </a:r>
          </a:p>
          <a:p>
            <a:pPr lvl="1" eaLnBrk="1" hangingPunct="1"/>
            <a:endParaRPr lang="en-US" altLang="en-US" sz="3200" b="1" dirty="0" smtClean="0"/>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Navigating in a Region</a:t>
            </a:r>
          </a:p>
        </p:txBody>
      </p:sp>
      <p:sp>
        <p:nvSpPr>
          <p:cNvPr id="30724"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C5F8318-101B-4B7D-9056-8C5A8ABE447D}"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26</a:t>
            </a:fld>
            <a:endParaRPr lang="en-US" altLang="en-US" sz="1400" b="0">
              <a:latin typeface="Times New Roman" panose="02020603050405020304" pitchFamily="18" charset="0"/>
              <a:cs typeface="Times New Roman" panose="02020603050405020304" pitchFamily="18" charset="0"/>
            </a:endParaRPr>
          </a:p>
        </p:txBody>
      </p:sp>
      <p:sp>
        <p:nvSpPr>
          <p:cNvPr id="30723" name="Rectangle 3"/>
          <p:cNvSpPr>
            <a:spLocks noGrp="1" noChangeArrowheads="1"/>
          </p:cNvSpPr>
          <p:nvPr>
            <p:ph idx="4294967295"/>
          </p:nvPr>
        </p:nvSpPr>
        <p:spPr>
          <a:xfrm>
            <a:off x="533400" y="1600200"/>
            <a:ext cx="7772400" cy="4114800"/>
          </a:xfrm>
        </p:spPr>
        <p:txBody>
          <a:bodyPr/>
          <a:lstStyle/>
          <a:p>
            <a:pPr eaLnBrk="1" hangingPunct="1"/>
            <a:r>
              <a:rPr lang="en-US" altLang="en-US" dirty="0" smtClean="0"/>
              <a:t>Make use of the map screen when navigating casually </a:t>
            </a:r>
            <a:r>
              <a:rPr lang="en-US" altLang="en-US" sz="2400" dirty="0" smtClean="0"/>
              <a:t>(i.e., not on a route or going to a WPT)</a:t>
            </a:r>
            <a:endParaRPr lang="en-US" altLang="en-US" dirty="0" smtClean="0"/>
          </a:p>
          <a:p>
            <a:pPr eaLnBrk="1" hangingPunct="1"/>
            <a:endParaRPr lang="en-US" altLang="en-US" dirty="0" smtClean="0"/>
          </a:p>
          <a:p>
            <a:pPr eaLnBrk="1" hangingPunct="1"/>
            <a:r>
              <a:rPr lang="en-US" altLang="en-US" dirty="0" smtClean="0"/>
              <a:t>Set your zoom level to correspond with your speed</a:t>
            </a:r>
          </a:p>
          <a:p>
            <a:pPr eaLnBrk="1" hangingPunct="1"/>
            <a:endParaRPr lang="en-US" altLang="en-US" dirty="0" smtClean="0"/>
          </a:p>
          <a:p>
            <a:pPr eaLnBrk="1" hangingPunct="1"/>
            <a:r>
              <a:rPr lang="en-US" altLang="en-US" dirty="0" smtClean="0"/>
              <a:t>Don’t “outrun” your GPS</a:t>
            </a: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2573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Marking Objects</a:t>
            </a:r>
          </a:p>
        </p:txBody>
      </p:sp>
      <p:sp>
        <p:nvSpPr>
          <p:cNvPr id="31748"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45BA60D-F196-474A-A3B0-B18AF2FC68A7}"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27</a:t>
            </a:fld>
            <a:endParaRPr lang="en-US" altLang="en-US" sz="1400" b="0">
              <a:latin typeface="Times New Roman" panose="02020603050405020304" pitchFamily="18" charset="0"/>
              <a:cs typeface="Times New Roman" panose="02020603050405020304" pitchFamily="18" charset="0"/>
            </a:endParaRPr>
          </a:p>
        </p:txBody>
      </p:sp>
      <p:sp>
        <p:nvSpPr>
          <p:cNvPr id="31747" name="Rectangle 3"/>
          <p:cNvSpPr>
            <a:spLocks noGrp="1" noChangeArrowheads="1"/>
          </p:cNvSpPr>
          <p:nvPr>
            <p:ph idx="4294967295"/>
          </p:nvPr>
        </p:nvSpPr>
        <p:spPr>
          <a:xfrm>
            <a:off x="457200" y="1759115"/>
            <a:ext cx="7772400" cy="4114800"/>
          </a:xfrm>
        </p:spPr>
        <p:txBody>
          <a:bodyPr/>
          <a:lstStyle/>
          <a:p>
            <a:pPr eaLnBrk="1" hangingPunct="1"/>
            <a:r>
              <a:rPr lang="en-US" altLang="en-US" dirty="0" smtClean="0"/>
              <a:t>Avoid dependence on Private  ATONS</a:t>
            </a:r>
          </a:p>
          <a:p>
            <a:pPr eaLnBrk="1" hangingPunct="1"/>
            <a:endParaRPr lang="en-US" altLang="en-US" dirty="0" smtClean="0"/>
          </a:p>
          <a:p>
            <a:pPr eaLnBrk="1" hangingPunct="1"/>
            <a:r>
              <a:rPr lang="en-US" altLang="en-US" dirty="0" smtClean="0"/>
              <a:t>Set waypoints to avoid hazards</a:t>
            </a:r>
          </a:p>
          <a:p>
            <a:pPr eaLnBrk="1" hangingPunct="1"/>
            <a:endParaRPr lang="en-US" altLang="en-US" dirty="0" smtClean="0"/>
          </a:p>
          <a:p>
            <a:pPr eaLnBrk="1" hangingPunct="1"/>
            <a:r>
              <a:rPr lang="en-US" altLang="en-US" dirty="0" smtClean="0"/>
              <a:t>Set waypoints at landmarks and use for  </a:t>
            </a:r>
            <a:r>
              <a:rPr lang="en-US" altLang="en-US" b="1" dirty="0" smtClean="0"/>
              <a:t>bearings</a:t>
            </a:r>
          </a:p>
          <a:p>
            <a:pPr eaLnBrk="1" hangingPunct="1"/>
            <a:endParaRPr lang="en-US" altLang="en-US" dirty="0" smtClean="0"/>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90488"/>
            <a:ext cx="78486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b="0" dirty="0">
                <a:solidFill>
                  <a:schemeClr val="tx2"/>
                </a:solidFill>
                <a:cs typeface="Tahoma" panose="020B0604030504040204" pitchFamily="34" charset="0"/>
              </a:rPr>
              <a:t>Keeping </a:t>
            </a:r>
            <a:r>
              <a:rPr lang="en-US" altLang="en-US" sz="3200" b="0" dirty="0" smtClean="0">
                <a:solidFill>
                  <a:schemeClr val="tx2"/>
                </a:solidFill>
                <a:cs typeface="Tahoma" panose="020B0604030504040204" pitchFamily="34" charset="0"/>
              </a:rPr>
              <a:t>Track &amp; </a:t>
            </a:r>
            <a:r>
              <a:rPr lang="en-US" altLang="en-US" sz="3200" b="0" dirty="0">
                <a:solidFill>
                  <a:schemeClr val="tx2"/>
                </a:solidFill>
                <a:cs typeface="Tahoma" panose="020B0604030504040204" pitchFamily="34" charset="0"/>
              </a:rPr>
              <a:t>Double-Checking</a:t>
            </a:r>
          </a:p>
        </p:txBody>
      </p:sp>
      <p:sp>
        <p:nvSpPr>
          <p:cNvPr id="32773"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9254E717-167A-43E2-8EEF-99D2ED4D19FD}"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28</a:t>
            </a:fld>
            <a:endParaRPr lang="en-US" altLang="en-US" sz="1400" b="0">
              <a:latin typeface="Times New Roman" panose="02020603050405020304" pitchFamily="18" charset="0"/>
              <a:cs typeface="Times New Roman" panose="02020603050405020304" pitchFamily="18" charset="0"/>
            </a:endParaRP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52563"/>
            <a:ext cx="65532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8035925" y="60960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a:solidFill>
                  <a:schemeClr val="tx2"/>
                </a:solidFill>
              </a:rPr>
              <a:t>Fig 10-3</a:t>
            </a: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Pictu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609600" y="49530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0">
                <a:solidFill>
                  <a:schemeClr val="tx1"/>
                </a:solidFill>
                <a:latin typeface="Arial Black" panose="020B0A04020102020204" pitchFamily="34" charset="0"/>
                <a:cs typeface="Times New Roman" panose="02020603050405020304" pitchFamily="18" charset="0"/>
              </a:rPr>
              <a:t>                             THE </a:t>
            </a:r>
            <a:r>
              <a:rPr lang="en-US" altLang="en-US" sz="1800" b="0" i="1">
                <a:solidFill>
                  <a:schemeClr val="tx1"/>
                </a:solidFill>
                <a:latin typeface="Arial Black" panose="020B0A04020102020204" pitchFamily="34" charset="0"/>
                <a:cs typeface="Times New Roman" panose="02020603050405020304" pitchFamily="18" charset="0"/>
              </a:rPr>
              <a:t>ROYAL MAJESTY</a:t>
            </a:r>
            <a:r>
              <a:rPr lang="en-US" altLang="en-US" sz="1800" b="0">
                <a:solidFill>
                  <a:schemeClr val="tx1"/>
                </a:solidFill>
                <a:latin typeface="Arial Black" panose="020B0A04020102020204" pitchFamily="34" charset="0"/>
                <a:cs typeface="Times New Roman" panose="02020603050405020304" pitchFamily="18" charset="0"/>
              </a:rPr>
              <a:t>, JUNE 9, 1995 </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1E3D9B96-7189-4BF2-9A22-C1F88DE99521}" type="slidenum">
              <a:rPr lang="en-US" smtClean="0"/>
              <a:pPr>
                <a:defRPr/>
              </a:pPr>
              <a:t>3</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79044739"/>
              </p:ext>
            </p:extLst>
          </p:nvPr>
        </p:nvGraphicFramePr>
        <p:xfrm>
          <a:off x="1752600" y="76200"/>
          <a:ext cx="5181600" cy="6458080"/>
        </p:xfrm>
        <a:graphic>
          <a:graphicData uri="http://schemas.openxmlformats.org/presentationml/2006/ole">
            <mc:AlternateContent xmlns:mc="http://schemas.openxmlformats.org/markup-compatibility/2006">
              <mc:Choice xmlns:v="urn:schemas-microsoft-com:vml" Requires="v">
                <p:oleObj spid="_x0000_s1028" name="Document" r:id="rId4" imgW="5930864" imgH="7392874" progId="Word.Document.12">
                  <p:embed/>
                </p:oleObj>
              </mc:Choice>
              <mc:Fallback>
                <p:oleObj name="Document" r:id="rId4" imgW="5930864" imgH="7392874" progId="Word.Document.12">
                  <p:embed/>
                  <p:pic>
                    <p:nvPicPr>
                      <p:cNvPr id="0" name=""/>
                      <p:cNvPicPr/>
                      <p:nvPr/>
                    </p:nvPicPr>
                    <p:blipFill>
                      <a:blip r:embed="rId5"/>
                      <a:stretch>
                        <a:fillRect/>
                      </a:stretch>
                    </p:blipFill>
                    <p:spPr>
                      <a:xfrm>
                        <a:off x="1752600" y="76200"/>
                        <a:ext cx="5181600" cy="6458080"/>
                      </a:xfrm>
                      <a:prstGeom prst="rect">
                        <a:avLst/>
                      </a:prstGeom>
                    </p:spPr>
                  </p:pic>
                </p:oleObj>
              </mc:Fallback>
            </mc:AlternateContent>
          </a:graphicData>
        </a:graphic>
      </p:graphicFrame>
    </p:spTree>
    <p:extLst>
      <p:ext uri="{BB962C8B-B14F-4D97-AF65-F5344CB8AC3E}">
        <p14:creationId xmlns:p14="http://schemas.microsoft.com/office/powerpoint/2010/main" val="414134753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48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6D612F8-5EC5-4707-BCBA-F4379FC135E8}"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30</a:t>
            </a:fld>
            <a:endParaRPr lang="en-US" altLang="en-US" sz="1400" b="0">
              <a:latin typeface="Times New Roman" panose="02020603050405020304" pitchFamily="18" charset="0"/>
              <a:cs typeface="Times New Roman" panose="02020603050405020304" pitchFamily="18" charset="0"/>
            </a:endParaRPr>
          </a:p>
        </p:txBody>
      </p:sp>
      <p:pic>
        <p:nvPicPr>
          <p:cNvPr id="34819" name="Picture 3"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58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36B8000-A0DE-4219-A65F-3BAF1126CE6B}"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31</a:t>
            </a:fld>
            <a:endParaRPr lang="en-US" altLang="en-US" sz="1400" b="0">
              <a:latin typeface="Times New Roman" panose="02020603050405020304" pitchFamily="18" charset="0"/>
              <a:cs typeface="Times New Roman" panose="02020603050405020304" pitchFamily="18" charset="0"/>
            </a:endParaRPr>
          </a:p>
        </p:txBody>
      </p:sp>
      <p:pic>
        <p:nvPicPr>
          <p:cNvPr id="35843" name="Picture 3" descr="Pictur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 y="0"/>
            <a:ext cx="7480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Pictur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96C8EA7-3493-4B16-9CC2-9DEE9EE61E2B}"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32</a:t>
            </a:fld>
            <a:endParaRPr lang="en-US" altLang="en-US" sz="1400" b="0">
              <a:latin typeface="Times New Roman" panose="02020603050405020304" pitchFamily="18" charset="0"/>
              <a:cs typeface="Times New Roman" panose="02020603050405020304" pitchFamily="18" charset="0"/>
            </a:endParaRPr>
          </a:p>
        </p:txBody>
      </p:sp>
      <p:pic>
        <p:nvPicPr>
          <p:cNvPr id="368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105400"/>
            <a:ext cx="7172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76200" y="2573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b="0" dirty="0">
                <a:solidFill>
                  <a:schemeClr val="tx2"/>
                </a:solidFill>
                <a:cs typeface="Tahoma" panose="020B0604030504040204" pitchFamily="34" charset="0"/>
              </a:rPr>
              <a:t>Keeping </a:t>
            </a:r>
            <a:r>
              <a:rPr lang="en-US" altLang="en-US" sz="3200" b="0" dirty="0" smtClean="0">
                <a:solidFill>
                  <a:schemeClr val="tx2"/>
                </a:solidFill>
                <a:cs typeface="Tahoma" panose="020B0604030504040204" pitchFamily="34" charset="0"/>
              </a:rPr>
              <a:t>Track</a:t>
            </a:r>
            <a:r>
              <a:rPr lang="en-US" altLang="en-US" sz="3200" b="0" dirty="0">
                <a:solidFill>
                  <a:schemeClr val="tx2"/>
                </a:solidFill>
                <a:cs typeface="Tahoma" panose="020B0604030504040204" pitchFamily="34" charset="0"/>
              </a:rPr>
              <a:t> </a:t>
            </a:r>
            <a:r>
              <a:rPr lang="en-US" altLang="en-US" sz="3200" b="0" dirty="0" smtClean="0">
                <a:solidFill>
                  <a:schemeClr val="tx2"/>
                </a:solidFill>
                <a:cs typeface="Tahoma" panose="020B0604030504040204" pitchFamily="34" charset="0"/>
              </a:rPr>
              <a:t>&amp; </a:t>
            </a:r>
            <a:r>
              <a:rPr lang="en-US" altLang="en-US" sz="3200" b="0" dirty="0">
                <a:solidFill>
                  <a:schemeClr val="tx2"/>
                </a:solidFill>
                <a:cs typeface="Tahoma" panose="020B0604030504040204" pitchFamily="34" charset="0"/>
              </a:rPr>
              <a:t>Double-Checking</a:t>
            </a:r>
          </a:p>
        </p:txBody>
      </p:sp>
      <p:sp>
        <p:nvSpPr>
          <p:cNvPr id="37892"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C286C83-9788-4CE1-9E9E-358A888A71C2}"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33</a:t>
            </a:fld>
            <a:endParaRPr lang="en-US" altLang="en-US" sz="1400" b="0">
              <a:latin typeface="Times New Roman" panose="02020603050405020304" pitchFamily="18" charset="0"/>
              <a:cs typeface="Times New Roman" panose="02020603050405020304" pitchFamily="18" charset="0"/>
            </a:endParaRPr>
          </a:p>
        </p:txBody>
      </p:sp>
      <p:sp>
        <p:nvSpPr>
          <p:cNvPr id="34819" name="Rectangle 3"/>
          <p:cNvSpPr>
            <a:spLocks noGrp="1" noChangeArrowheads="1"/>
          </p:cNvSpPr>
          <p:nvPr>
            <p:ph idx="4294967295"/>
          </p:nvPr>
        </p:nvSpPr>
        <p:spPr>
          <a:xfrm>
            <a:off x="944088" y="1524000"/>
            <a:ext cx="7772400" cy="4114800"/>
          </a:xfrm>
        </p:spPr>
        <p:txBody>
          <a:bodyPr/>
          <a:lstStyle/>
          <a:p>
            <a:pPr eaLnBrk="1" hangingPunct="1"/>
            <a:r>
              <a:rPr lang="en-US" altLang="en-US" dirty="0" smtClean="0"/>
              <a:t>What’s the use for Bearings? </a:t>
            </a:r>
          </a:p>
          <a:p>
            <a:pPr eaLnBrk="1" hangingPunct="1"/>
            <a:r>
              <a:rPr lang="en-US" altLang="en-US" dirty="0" smtClean="0"/>
              <a:t>Quick Observations</a:t>
            </a:r>
          </a:p>
          <a:p>
            <a:pPr lvl="1" eaLnBrk="1" hangingPunct="1"/>
            <a:r>
              <a:rPr lang="en-US" altLang="en-US" dirty="0" smtClean="0"/>
              <a:t>Habitually identify ATONs and landmarks</a:t>
            </a:r>
          </a:p>
          <a:p>
            <a:pPr lvl="1" eaLnBrk="1" hangingPunct="1"/>
            <a:r>
              <a:rPr lang="en-US" altLang="en-US" dirty="0" smtClean="0"/>
              <a:t>Take bearings using the ship’s compass</a:t>
            </a:r>
          </a:p>
          <a:p>
            <a:pPr lvl="2" eaLnBrk="1" hangingPunct="1"/>
            <a:r>
              <a:rPr lang="en-US" altLang="en-US" dirty="0" smtClean="0"/>
              <a:t>Remember to apply deviation!</a:t>
            </a:r>
          </a:p>
          <a:p>
            <a:pPr lvl="2" eaLnBrk="1" hangingPunct="1"/>
            <a:r>
              <a:rPr lang="en-US" altLang="en-US" dirty="0" smtClean="0"/>
              <a:t>Result is a magnetic bearing</a:t>
            </a:r>
          </a:p>
          <a:p>
            <a:pPr lvl="2" eaLnBrk="1" hangingPunct="1"/>
            <a:r>
              <a:rPr lang="en-US" altLang="en-US" dirty="0" smtClean="0"/>
              <a:t>Easy to compare with GPS</a:t>
            </a:r>
          </a:p>
          <a:p>
            <a:pPr eaLnBrk="1" hangingPunct="1">
              <a:lnSpc>
                <a:spcPct val="90000"/>
              </a:lnSpc>
            </a:pPr>
            <a:endParaRPr lang="en-US" altLang="en-US" sz="1800" dirty="0" smtClean="0"/>
          </a:p>
          <a:p>
            <a:pPr eaLnBrk="1" hangingPunct="1"/>
            <a:r>
              <a:rPr lang="en-US" altLang="en-US" dirty="0" smtClean="0"/>
              <a:t>Periodically plot your quick bearings on a chart</a:t>
            </a:r>
          </a:p>
          <a:p>
            <a:pPr eaLnBrk="1" hangingPunct="1"/>
            <a:endParaRPr lang="en-US" altLang="en-US" sz="1800" dirty="0" smtClean="0"/>
          </a:p>
          <a:p>
            <a:pPr eaLnBrk="1" hangingPunct="1">
              <a:buFontTx/>
              <a:buNone/>
            </a:pPr>
            <a:endParaRPr lang="en-US" altLang="en-US" dirty="0" smtClean="0"/>
          </a:p>
          <a:p>
            <a:pPr eaLnBrk="1" hangingPunct="1"/>
            <a:endParaRPr lang="en-US" altLang="en-US" dirty="0" smtClean="0"/>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76200" y="952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b="0" dirty="0">
                <a:solidFill>
                  <a:schemeClr val="tx2"/>
                </a:solidFill>
                <a:cs typeface="Tahoma" panose="020B0604030504040204" pitchFamily="34" charset="0"/>
              </a:rPr>
              <a:t>Keeping </a:t>
            </a:r>
            <a:r>
              <a:rPr lang="en-US" altLang="en-US" sz="3200" b="0" dirty="0" smtClean="0">
                <a:solidFill>
                  <a:schemeClr val="tx2"/>
                </a:solidFill>
                <a:cs typeface="Tahoma" panose="020B0604030504040204" pitchFamily="34" charset="0"/>
              </a:rPr>
              <a:t>Track</a:t>
            </a:r>
            <a:r>
              <a:rPr lang="en-US" altLang="en-US" sz="3200" b="0" dirty="0">
                <a:solidFill>
                  <a:schemeClr val="tx2"/>
                </a:solidFill>
                <a:cs typeface="Tahoma" panose="020B0604030504040204" pitchFamily="34" charset="0"/>
              </a:rPr>
              <a:t> </a:t>
            </a:r>
            <a:r>
              <a:rPr lang="en-US" altLang="en-US" sz="3200" b="0" dirty="0" smtClean="0">
                <a:solidFill>
                  <a:schemeClr val="tx2"/>
                </a:solidFill>
                <a:cs typeface="Tahoma" panose="020B0604030504040204" pitchFamily="34" charset="0"/>
              </a:rPr>
              <a:t>&amp; </a:t>
            </a:r>
            <a:r>
              <a:rPr lang="en-US" altLang="en-US" sz="3200" b="0" dirty="0">
                <a:solidFill>
                  <a:schemeClr val="tx2"/>
                </a:solidFill>
                <a:cs typeface="Tahoma" panose="020B0604030504040204" pitchFamily="34" charset="0"/>
              </a:rPr>
              <a:t>Double-Checking</a:t>
            </a:r>
          </a:p>
        </p:txBody>
      </p:sp>
      <p:sp>
        <p:nvSpPr>
          <p:cNvPr id="38916"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EFA979A-B143-438C-B9AC-BD28EA8EFE96}"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34</a:t>
            </a:fld>
            <a:endParaRPr lang="en-US" altLang="en-US" sz="1400" b="0">
              <a:latin typeface="Times New Roman" panose="02020603050405020304" pitchFamily="18" charset="0"/>
              <a:cs typeface="Times New Roman" panose="02020603050405020304" pitchFamily="18" charset="0"/>
            </a:endParaRPr>
          </a:p>
        </p:txBody>
      </p:sp>
      <p:sp>
        <p:nvSpPr>
          <p:cNvPr id="34819" name="Rectangle 3"/>
          <p:cNvSpPr>
            <a:spLocks noGrp="1" noChangeArrowheads="1"/>
          </p:cNvSpPr>
          <p:nvPr>
            <p:ph idx="4294967295"/>
          </p:nvPr>
        </p:nvSpPr>
        <p:spPr>
          <a:xfrm>
            <a:off x="762000" y="1767835"/>
            <a:ext cx="7772400" cy="4114800"/>
          </a:xfrm>
        </p:spPr>
        <p:txBody>
          <a:bodyPr/>
          <a:lstStyle/>
          <a:p>
            <a:pPr eaLnBrk="1" hangingPunct="1">
              <a:lnSpc>
                <a:spcPct val="90000"/>
              </a:lnSpc>
            </a:pPr>
            <a:r>
              <a:rPr lang="en-US" altLang="en-US" dirty="0" smtClean="0"/>
              <a:t>Compare visual bearings with GPS</a:t>
            </a:r>
          </a:p>
          <a:p>
            <a:pPr eaLnBrk="1" hangingPunct="1">
              <a:lnSpc>
                <a:spcPct val="90000"/>
              </a:lnSpc>
            </a:pPr>
            <a:endParaRPr lang="en-US" altLang="en-US" sz="2800" dirty="0" smtClean="0"/>
          </a:p>
          <a:p>
            <a:pPr eaLnBrk="1" hangingPunct="1">
              <a:lnSpc>
                <a:spcPct val="90000"/>
              </a:lnSpc>
            </a:pPr>
            <a:r>
              <a:rPr lang="en-US" altLang="en-US" dirty="0" smtClean="0"/>
              <a:t>Plot your GPS location on a chart from time to time</a:t>
            </a:r>
          </a:p>
          <a:p>
            <a:pPr lvl="1" eaLnBrk="1" hangingPunct="1">
              <a:lnSpc>
                <a:spcPct val="90000"/>
              </a:lnSpc>
            </a:pPr>
            <a:r>
              <a:rPr lang="en-US" altLang="en-US" dirty="0" smtClean="0"/>
              <a:t>In open waters, once an hour is adequate</a:t>
            </a:r>
          </a:p>
          <a:p>
            <a:pPr lvl="1" eaLnBrk="1" hangingPunct="1">
              <a:lnSpc>
                <a:spcPct val="90000"/>
              </a:lnSpc>
            </a:pPr>
            <a:r>
              <a:rPr lang="en-US" altLang="en-US" dirty="0" smtClean="0"/>
              <a:t>More frequently at high speed, dangerous water, or in bad weather</a:t>
            </a:r>
          </a:p>
          <a:p>
            <a:pPr eaLnBrk="1" hangingPunct="1"/>
            <a:endParaRPr lang="en-US" altLang="en-US" dirty="0" smtClean="0"/>
          </a:p>
          <a:p>
            <a:pPr eaLnBrk="1" hangingPunct="1"/>
            <a:endParaRPr lang="en-US" altLang="en-US" dirty="0" smtClean="0"/>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52400" y="15557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b="0" dirty="0" smtClean="0">
                <a:solidFill>
                  <a:schemeClr val="tx2"/>
                </a:solidFill>
                <a:cs typeface="Tahoma" panose="020B0604030504040204" pitchFamily="34" charset="0"/>
              </a:rPr>
              <a:t>  Planning </a:t>
            </a:r>
            <a:r>
              <a:rPr lang="en-US" altLang="en-US" sz="3200" b="0" dirty="0">
                <a:solidFill>
                  <a:schemeClr val="tx2"/>
                </a:solidFill>
                <a:cs typeface="Tahoma" panose="020B0604030504040204" pitchFamily="34" charset="0"/>
              </a:rPr>
              <a:t>As You Go with GPS</a:t>
            </a:r>
          </a:p>
        </p:txBody>
      </p:sp>
      <p:sp>
        <p:nvSpPr>
          <p:cNvPr id="39940"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AB6F13B-0F9E-4E32-B9B7-2909D0CE2BDF}"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35</a:t>
            </a:fld>
            <a:endParaRPr lang="en-US" altLang="en-US" sz="1400" b="0">
              <a:latin typeface="Times New Roman" panose="02020603050405020304" pitchFamily="18" charset="0"/>
              <a:cs typeface="Times New Roman" panose="02020603050405020304" pitchFamily="18" charset="0"/>
            </a:endParaRPr>
          </a:p>
        </p:txBody>
      </p:sp>
      <p:sp>
        <p:nvSpPr>
          <p:cNvPr id="39938" name="Rectangle 3"/>
          <p:cNvSpPr>
            <a:spLocks noGrp="1" noChangeArrowheads="1"/>
          </p:cNvSpPr>
          <p:nvPr>
            <p:ph idx="4294967295"/>
          </p:nvPr>
        </p:nvSpPr>
        <p:spPr>
          <a:xfrm>
            <a:off x="609600" y="1824037"/>
            <a:ext cx="7772400" cy="4114800"/>
          </a:xfrm>
        </p:spPr>
        <p:txBody>
          <a:bodyPr/>
          <a:lstStyle/>
          <a:p>
            <a:pPr eaLnBrk="1" hangingPunct="1"/>
            <a:r>
              <a:rPr lang="en-US" altLang="en-US" dirty="0" smtClean="0"/>
              <a:t>Figure out where you are</a:t>
            </a:r>
          </a:p>
          <a:p>
            <a:pPr lvl="1" eaLnBrk="1" hangingPunct="1"/>
            <a:r>
              <a:rPr lang="en-US" altLang="en-US" dirty="0" smtClean="0"/>
              <a:t>Location along an active leg</a:t>
            </a:r>
          </a:p>
          <a:p>
            <a:pPr lvl="1" eaLnBrk="1" hangingPunct="1"/>
            <a:r>
              <a:rPr lang="en-US" altLang="en-US" dirty="0" smtClean="0"/>
              <a:t>Bearing to a landmark</a:t>
            </a:r>
          </a:p>
          <a:p>
            <a:pPr lvl="1" eaLnBrk="1" hangingPunct="1"/>
            <a:r>
              <a:rPr lang="en-US" altLang="en-US" dirty="0" smtClean="0"/>
              <a:t>Using a grid line</a:t>
            </a:r>
            <a:endParaRPr lang="en-US" altLang="en-US" b="1" dirty="0" smtClean="0"/>
          </a:p>
          <a:p>
            <a:pPr lvl="1" eaLnBrk="1" hangingPunct="1"/>
            <a:r>
              <a:rPr lang="en-US" altLang="en-US" dirty="0" smtClean="0"/>
              <a:t>Using a waypoint</a:t>
            </a:r>
          </a:p>
          <a:p>
            <a:pPr eaLnBrk="1" hangingPunct="1"/>
            <a:r>
              <a:rPr lang="en-US" altLang="en-US" dirty="0" smtClean="0"/>
              <a:t>Plot a safe path to the new destination </a:t>
            </a: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ESTIMATE DISTANCE</a:t>
            </a:r>
            <a:endParaRPr lang="en-US" dirty="0"/>
          </a:p>
        </p:txBody>
      </p:sp>
      <p:sp>
        <p:nvSpPr>
          <p:cNvPr id="5" name="Content Placeholder 4"/>
          <p:cNvSpPr>
            <a:spLocks noGrp="1"/>
          </p:cNvSpPr>
          <p:nvPr>
            <p:ph idx="1"/>
          </p:nvPr>
        </p:nvSpPr>
        <p:spPr/>
        <p:txBody>
          <a:bodyPr/>
          <a:lstStyle/>
          <a:p>
            <a:r>
              <a:rPr lang="en-US" altLang="en-US" sz="2800" dirty="0"/>
              <a:t>It’s all in the hands</a:t>
            </a:r>
          </a:p>
          <a:p>
            <a:pPr lvl="1"/>
            <a:r>
              <a:rPr lang="en-US" altLang="en-US" sz="2400" dirty="0"/>
              <a:t>Helps provide a mean to approximate angular difference</a:t>
            </a:r>
          </a:p>
          <a:p>
            <a:r>
              <a:rPr lang="en-US" altLang="en-US" sz="2800" dirty="0"/>
              <a:t>Offset from direct heading</a:t>
            </a:r>
          </a:p>
          <a:p>
            <a:pPr lvl="1"/>
            <a:r>
              <a:rPr lang="en-US" altLang="en-US" sz="2400" dirty="0"/>
              <a:t>Used when you can not find a suitable landmark that lines up with your heading</a:t>
            </a:r>
          </a:p>
          <a:p>
            <a:endParaRPr lang="en-US" dirty="0"/>
          </a:p>
        </p:txBody>
      </p:sp>
      <p:sp>
        <p:nvSpPr>
          <p:cNvPr id="3" name="Slide Number Placeholder 2"/>
          <p:cNvSpPr>
            <a:spLocks noGrp="1"/>
          </p:cNvSpPr>
          <p:nvPr>
            <p:ph type="sldNum" sz="quarter" idx="12"/>
          </p:nvPr>
        </p:nvSpPr>
        <p:spPr/>
        <p:txBody>
          <a:bodyPr/>
          <a:lstStyle/>
          <a:p>
            <a:pPr>
              <a:defRPr/>
            </a:pPr>
            <a:fld id="{1E3D9B96-7189-4BF2-9A22-C1F88DE99521}" type="slidenum">
              <a:rPr lang="en-US" smtClean="0"/>
              <a:pPr>
                <a:defRPr/>
              </a:pPr>
              <a:t>36</a:t>
            </a:fld>
            <a:endParaRPr lang="en-US" dirty="0"/>
          </a:p>
        </p:txBody>
      </p:sp>
      <p:pic>
        <p:nvPicPr>
          <p:cNvPr id="6" name="Picture 7" descr="Picture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0294"/>
            <a:ext cx="54451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67200"/>
            <a:ext cx="373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20621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36843"/>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b="0" dirty="0" smtClean="0">
                <a:solidFill>
                  <a:schemeClr val="tx2"/>
                </a:solidFill>
                <a:cs typeface="Tahoma" panose="020B0604030504040204" pitchFamily="34" charset="0"/>
              </a:rPr>
              <a:t>           Collision </a:t>
            </a:r>
            <a:r>
              <a:rPr lang="en-US" altLang="en-US" sz="3200" b="0" dirty="0">
                <a:solidFill>
                  <a:schemeClr val="tx2"/>
                </a:solidFill>
                <a:cs typeface="Tahoma" panose="020B0604030504040204" pitchFamily="34" charset="0"/>
              </a:rPr>
              <a:t>Bearings</a:t>
            </a:r>
          </a:p>
        </p:txBody>
      </p:sp>
      <p:sp>
        <p:nvSpPr>
          <p:cNvPr id="41988"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9D32AAA-294C-48B7-9A21-23C76AABA226}"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37</a:t>
            </a:fld>
            <a:endParaRPr lang="en-US" altLang="en-US" sz="1400" b="0">
              <a:latin typeface="Times New Roman" panose="02020603050405020304" pitchFamily="18" charset="0"/>
              <a:cs typeface="Times New Roman" panose="02020603050405020304" pitchFamily="18" charset="0"/>
            </a:endParaRPr>
          </a:p>
        </p:txBody>
      </p:sp>
      <p:sp>
        <p:nvSpPr>
          <p:cNvPr id="41987" name="Rectangle 3"/>
          <p:cNvSpPr>
            <a:spLocks noGrp="1" noChangeArrowheads="1"/>
          </p:cNvSpPr>
          <p:nvPr>
            <p:ph idx="4294967295"/>
          </p:nvPr>
        </p:nvSpPr>
        <p:spPr>
          <a:xfrm>
            <a:off x="762000" y="1905000"/>
            <a:ext cx="7772400" cy="4114800"/>
          </a:xfrm>
        </p:spPr>
        <p:txBody>
          <a:bodyPr/>
          <a:lstStyle/>
          <a:p>
            <a:pPr eaLnBrk="1" hangingPunct="1">
              <a:lnSpc>
                <a:spcPct val="90000"/>
              </a:lnSpc>
            </a:pPr>
            <a:r>
              <a:rPr lang="en-US" altLang="en-US" dirty="0" smtClean="0"/>
              <a:t>Use relative bearings to anticipate a collision</a:t>
            </a:r>
          </a:p>
          <a:p>
            <a:pPr eaLnBrk="1" hangingPunct="1">
              <a:lnSpc>
                <a:spcPct val="90000"/>
              </a:lnSpc>
            </a:pPr>
            <a:endParaRPr lang="en-US" altLang="en-US" dirty="0" smtClean="0"/>
          </a:p>
          <a:p>
            <a:pPr eaLnBrk="1" hangingPunct="1">
              <a:lnSpc>
                <a:spcPct val="90000"/>
              </a:lnSpc>
            </a:pPr>
            <a:r>
              <a:rPr lang="en-US" altLang="en-US" dirty="0" smtClean="0"/>
              <a:t>Constant bearing, decreasing range –  			watch out!!</a:t>
            </a:r>
          </a:p>
          <a:p>
            <a:pPr eaLnBrk="1" hangingPunct="1">
              <a:lnSpc>
                <a:spcPct val="90000"/>
              </a:lnSpc>
            </a:pPr>
            <a:endParaRPr lang="en-US" altLang="en-US" dirty="0" smtClean="0"/>
          </a:p>
          <a:p>
            <a:pPr eaLnBrk="1" hangingPunct="1">
              <a:lnSpc>
                <a:spcPct val="90000"/>
              </a:lnSpc>
            </a:pPr>
            <a:r>
              <a:rPr lang="en-US" altLang="en-US" dirty="0" smtClean="0"/>
              <a:t>Know the rules of the road- take appropriate action</a:t>
            </a: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title"/>
          </p:nvPr>
        </p:nvSpPr>
        <p:spPr/>
        <p:txBody>
          <a:bodyPr/>
          <a:lstStyle/>
          <a:p>
            <a:pPr eaLnBrk="1" hangingPunct="1"/>
            <a:r>
              <a:rPr lang="en-US" altLang="en-US" smtClean="0">
                <a:solidFill>
                  <a:srgbClr val="FFFF00"/>
                </a:solidFill>
              </a:rPr>
              <a:t>Collision Bearings</a:t>
            </a:r>
          </a:p>
        </p:txBody>
      </p:sp>
      <p:sp>
        <p:nvSpPr>
          <p:cNvPr id="43011"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3442620-547E-4B33-A33F-C4392FB844AA}"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38</a:t>
            </a:fld>
            <a:endParaRPr lang="en-US" altLang="en-US" sz="1400" b="0">
              <a:latin typeface="Times New Roman" panose="02020603050405020304" pitchFamily="18" charset="0"/>
              <a:cs typeface="Times New Roman" panose="02020603050405020304" pitchFamily="18" charset="0"/>
            </a:endParaRPr>
          </a:p>
        </p:txBody>
      </p:sp>
      <p:sp>
        <p:nvSpPr>
          <p:cNvPr id="43013" name="TextBox 3"/>
          <p:cNvSpPr txBox="1">
            <a:spLocks noChangeArrowheads="1"/>
          </p:cNvSpPr>
          <p:nvPr/>
        </p:nvSpPr>
        <p:spPr bwMode="auto">
          <a:xfrm>
            <a:off x="8035925" y="6096000"/>
            <a:ext cx="1108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a:solidFill>
                  <a:srgbClr val="FFFF00"/>
                </a:solidFill>
              </a:rPr>
              <a:t>Fig 11-10</a:t>
            </a: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193675"/>
            <a:ext cx="7772400" cy="838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b="0" dirty="0" smtClean="0">
                <a:solidFill>
                  <a:schemeClr val="tx2"/>
                </a:solidFill>
                <a:cs typeface="Tahoma" panose="020B0604030504040204" pitchFamily="34" charset="0"/>
              </a:rPr>
              <a:t>What </a:t>
            </a:r>
            <a:r>
              <a:rPr lang="en-US" altLang="en-US" sz="3200" b="0" dirty="0">
                <a:solidFill>
                  <a:schemeClr val="tx2"/>
                </a:solidFill>
                <a:cs typeface="Tahoma" panose="020B0604030504040204" pitchFamily="34" charset="0"/>
              </a:rPr>
              <a:t>To Do If the GPS Quits</a:t>
            </a:r>
            <a:br>
              <a:rPr lang="en-US" altLang="en-US" sz="3200" b="0" dirty="0">
                <a:solidFill>
                  <a:schemeClr val="tx2"/>
                </a:solidFill>
                <a:cs typeface="Tahoma" panose="020B0604030504040204" pitchFamily="34" charset="0"/>
              </a:rPr>
            </a:br>
            <a:endParaRPr lang="en-US" altLang="en-US" sz="3200" b="0" dirty="0">
              <a:solidFill>
                <a:schemeClr val="tx2"/>
              </a:solidFill>
              <a:cs typeface="Tahoma" panose="020B0604030504040204" pitchFamily="34" charset="0"/>
            </a:endParaRPr>
          </a:p>
        </p:txBody>
      </p:sp>
      <p:sp>
        <p:nvSpPr>
          <p:cNvPr id="44036"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CB7671C-B55F-4C4A-9FF1-572063CAAB0C}"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39</a:t>
            </a:fld>
            <a:endParaRPr lang="en-US" altLang="en-US" sz="1400" b="0">
              <a:latin typeface="Times New Roman" panose="02020603050405020304" pitchFamily="18" charset="0"/>
              <a:cs typeface="Times New Roman" panose="02020603050405020304" pitchFamily="18" charset="0"/>
            </a:endParaRPr>
          </a:p>
        </p:txBody>
      </p:sp>
      <p:pic>
        <p:nvPicPr>
          <p:cNvPr id="44035"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613025" y="1200150"/>
            <a:ext cx="43211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53308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rot="5400000">
            <a:off x="4876800" y="5105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96" name="TextBox 40"/>
          <p:cNvSpPr txBox="1">
            <a:spLocks noChangeArrowheads="1"/>
          </p:cNvSpPr>
          <p:nvPr/>
        </p:nvSpPr>
        <p:spPr bwMode="auto">
          <a:xfrm rot="-2894069">
            <a:off x="2710657" y="5815806"/>
            <a:ext cx="8509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C 233 M</a:t>
            </a:r>
          </a:p>
        </p:txBody>
      </p:sp>
      <p:grpSp>
        <p:nvGrpSpPr>
          <p:cNvPr id="8197" name="Group 45"/>
          <p:cNvGrpSpPr>
            <a:grpSpLocks/>
          </p:cNvGrpSpPr>
          <p:nvPr/>
        </p:nvGrpSpPr>
        <p:grpSpPr bwMode="auto">
          <a:xfrm>
            <a:off x="2743200" y="885825"/>
            <a:ext cx="3609975" cy="5591175"/>
            <a:chOff x="2743199" y="885774"/>
            <a:chExt cx="3610027" cy="5591226"/>
          </a:xfrm>
        </p:grpSpPr>
        <p:cxnSp>
          <p:nvCxnSpPr>
            <p:cNvPr id="6" name="Straight Connector 5"/>
            <p:cNvCxnSpPr/>
            <p:nvPr/>
          </p:nvCxnSpPr>
          <p:spPr>
            <a:xfrm rot="10800000" flipV="1">
              <a:off x="4724428" y="885774"/>
              <a:ext cx="1628798" cy="1323987"/>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8206" name="TextBox 12"/>
            <p:cNvSpPr txBox="1">
              <a:spLocks noChangeArrowheads="1"/>
            </p:cNvSpPr>
            <p:nvPr/>
          </p:nvSpPr>
          <p:spPr bwMode="auto">
            <a:xfrm rot="-2293498">
              <a:off x="5009492" y="1435954"/>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C 250 M</a:t>
              </a:r>
            </a:p>
          </p:txBody>
        </p:sp>
        <p:sp>
          <p:nvSpPr>
            <p:cNvPr id="8207" name="TextBox 13"/>
            <p:cNvSpPr txBox="1">
              <a:spLocks noChangeArrowheads="1"/>
            </p:cNvSpPr>
            <p:nvPr/>
          </p:nvSpPr>
          <p:spPr bwMode="auto">
            <a:xfrm rot="-2334723">
              <a:off x="5128108" y="1518627"/>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S 18.0</a:t>
              </a:r>
            </a:p>
          </p:txBody>
        </p:sp>
        <p:cxnSp>
          <p:nvCxnSpPr>
            <p:cNvPr id="16" name="Straight Connector 15"/>
            <p:cNvCxnSpPr/>
            <p:nvPr/>
          </p:nvCxnSpPr>
          <p:spPr>
            <a:xfrm rot="16200000" flipH="1">
              <a:off x="3657619" y="3276570"/>
              <a:ext cx="2590824" cy="457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505210" y="5410190"/>
              <a:ext cx="1676424" cy="1524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667000" y="5638790"/>
              <a:ext cx="914408" cy="7620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211" name="TextBox 37"/>
            <p:cNvSpPr txBox="1">
              <a:spLocks noChangeArrowheads="1"/>
            </p:cNvSpPr>
            <p:nvPr/>
          </p:nvSpPr>
          <p:spPr bwMode="auto">
            <a:xfrm rot="-5400000">
              <a:off x="4690237" y="4881570"/>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C 197 M</a:t>
              </a:r>
            </a:p>
          </p:txBody>
        </p:sp>
        <p:sp>
          <p:nvSpPr>
            <p:cNvPr id="8212" name="TextBox 38"/>
            <p:cNvSpPr txBox="1">
              <a:spLocks noChangeArrowheads="1"/>
            </p:cNvSpPr>
            <p:nvPr/>
          </p:nvSpPr>
          <p:spPr bwMode="auto">
            <a:xfrm rot="-5990663">
              <a:off x="4417837" y="3133814"/>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C 187 M</a:t>
              </a:r>
            </a:p>
          </p:txBody>
        </p:sp>
        <p:sp>
          <p:nvSpPr>
            <p:cNvPr id="8213" name="TextBox 39"/>
            <p:cNvSpPr txBox="1">
              <a:spLocks noChangeArrowheads="1"/>
            </p:cNvSpPr>
            <p:nvPr/>
          </p:nvSpPr>
          <p:spPr bwMode="auto">
            <a:xfrm rot="-248060">
              <a:off x="3893415" y="5301428"/>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C 283 M</a:t>
              </a:r>
            </a:p>
          </p:txBody>
        </p:sp>
        <p:sp>
          <p:nvSpPr>
            <p:cNvPr id="8214" name="TextBox 41"/>
            <p:cNvSpPr txBox="1">
              <a:spLocks noChangeArrowheads="1"/>
            </p:cNvSpPr>
            <p:nvPr/>
          </p:nvSpPr>
          <p:spPr bwMode="auto">
            <a:xfrm rot="-5955500">
              <a:off x="4557311" y="3027966"/>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S 18.0</a:t>
              </a:r>
            </a:p>
          </p:txBody>
        </p:sp>
        <p:sp>
          <p:nvSpPr>
            <p:cNvPr id="8215" name="TextBox 42"/>
            <p:cNvSpPr txBox="1">
              <a:spLocks noChangeArrowheads="1"/>
            </p:cNvSpPr>
            <p:nvPr/>
          </p:nvSpPr>
          <p:spPr bwMode="auto">
            <a:xfrm rot="-5400000">
              <a:off x="4854997" y="4813334"/>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S 10.0</a:t>
              </a:r>
            </a:p>
          </p:txBody>
        </p:sp>
        <p:sp>
          <p:nvSpPr>
            <p:cNvPr id="8216" name="TextBox 43"/>
            <p:cNvSpPr txBox="1">
              <a:spLocks noChangeArrowheads="1"/>
            </p:cNvSpPr>
            <p:nvPr/>
          </p:nvSpPr>
          <p:spPr bwMode="auto">
            <a:xfrm rot="-334482">
              <a:off x="3941146" y="5429053"/>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S 12.0</a:t>
              </a:r>
            </a:p>
          </p:txBody>
        </p:sp>
        <p:sp>
          <p:nvSpPr>
            <p:cNvPr id="8217" name="TextBox 44"/>
            <p:cNvSpPr txBox="1">
              <a:spLocks noChangeArrowheads="1"/>
            </p:cNvSpPr>
            <p:nvPr/>
          </p:nvSpPr>
          <p:spPr bwMode="auto">
            <a:xfrm rot="-2934814">
              <a:off x="2866324" y="5843355"/>
              <a:ext cx="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S 12.0</a:t>
              </a:r>
            </a:p>
          </p:txBody>
        </p:sp>
      </p:grpSp>
      <p:sp>
        <p:nvSpPr>
          <p:cNvPr id="8198" name="TextBox 46"/>
          <p:cNvSpPr txBox="1">
            <a:spLocks noChangeArrowheads="1"/>
          </p:cNvSpPr>
          <p:nvPr/>
        </p:nvSpPr>
        <p:spPr bwMode="auto">
          <a:xfrm rot="813493">
            <a:off x="4287838" y="2001838"/>
            <a:ext cx="477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1044</a:t>
            </a:r>
          </a:p>
        </p:txBody>
      </p:sp>
      <p:sp>
        <p:nvSpPr>
          <p:cNvPr id="8199" name="TextBox 47"/>
          <p:cNvSpPr txBox="1">
            <a:spLocks noChangeArrowheads="1"/>
          </p:cNvSpPr>
          <p:nvPr/>
        </p:nvSpPr>
        <p:spPr bwMode="auto">
          <a:xfrm rot="-1180813">
            <a:off x="5278438" y="4548188"/>
            <a:ext cx="477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1059</a:t>
            </a:r>
          </a:p>
        </p:txBody>
      </p:sp>
      <p:sp>
        <p:nvSpPr>
          <p:cNvPr id="8200" name="TextBox 48"/>
          <p:cNvSpPr txBox="1">
            <a:spLocks noChangeArrowheads="1"/>
          </p:cNvSpPr>
          <p:nvPr/>
        </p:nvSpPr>
        <p:spPr bwMode="auto">
          <a:xfrm rot="1709138">
            <a:off x="5106988" y="5411788"/>
            <a:ext cx="881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1105</a:t>
            </a:r>
          </a:p>
          <a:p>
            <a:pPr eaLnBrk="1" hangingPunct="1">
              <a:spcBef>
                <a:spcPct val="0"/>
              </a:spcBef>
              <a:buFontTx/>
              <a:buNone/>
            </a:pPr>
            <a:r>
              <a:rPr lang="en-US" altLang="en-US" sz="900" b="0">
                <a:solidFill>
                  <a:schemeClr val="accent4">
                    <a:lumMod val="10000"/>
                  </a:schemeClr>
                </a:solidFill>
              </a:rPr>
              <a:t>WPT TURN </a:t>
            </a:r>
          </a:p>
        </p:txBody>
      </p:sp>
      <p:sp>
        <p:nvSpPr>
          <p:cNvPr id="8201" name="TextBox 49"/>
          <p:cNvSpPr txBox="1">
            <a:spLocks noChangeArrowheads="1"/>
          </p:cNvSpPr>
          <p:nvPr/>
        </p:nvSpPr>
        <p:spPr bwMode="auto">
          <a:xfrm rot="-2138866">
            <a:off x="3378200" y="5289550"/>
            <a:ext cx="4778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1120</a:t>
            </a:r>
          </a:p>
        </p:txBody>
      </p:sp>
      <p:sp>
        <p:nvSpPr>
          <p:cNvPr id="8202" name="TextBox 51"/>
          <p:cNvSpPr txBox="1">
            <a:spLocks noChangeArrowheads="1"/>
          </p:cNvSpPr>
          <p:nvPr/>
        </p:nvSpPr>
        <p:spPr bwMode="auto">
          <a:xfrm rot="-1180813">
            <a:off x="2768600" y="6246813"/>
            <a:ext cx="4778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accent4">
                    <a:lumMod val="10000"/>
                  </a:schemeClr>
                </a:solidFill>
              </a:rPr>
              <a:t>1140</a:t>
            </a:r>
          </a:p>
        </p:txBody>
      </p:sp>
      <p:sp>
        <p:nvSpPr>
          <p:cNvPr id="8203"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335C1A5-F540-40BE-B93A-500A3CE4DEBF}" type="slidenum">
              <a:rPr lang="en-US" altLang="en-US" sz="1400" b="0">
                <a:solidFill>
                  <a:schemeClr val="accent4">
                    <a:lumMod val="10000"/>
                  </a:schemeClr>
                </a:solidFill>
                <a:latin typeface="Times New Roman" panose="02020603050405020304" pitchFamily="18" charset="0"/>
                <a:cs typeface="Times New Roman" panose="02020603050405020304" pitchFamily="18" charset="0"/>
              </a:rPr>
              <a:pPr eaLnBrk="1" hangingPunct="1">
                <a:spcBef>
                  <a:spcPct val="0"/>
                </a:spcBef>
                <a:buFontTx/>
                <a:buNone/>
              </a:pPr>
              <a:t>4</a:t>
            </a:fld>
            <a:endParaRPr lang="en-US" altLang="en-US" sz="14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8204" name="Oval 64"/>
          <p:cNvSpPr>
            <a:spLocks noChangeArrowheads="1"/>
          </p:cNvSpPr>
          <p:nvPr/>
        </p:nvSpPr>
        <p:spPr bwMode="auto">
          <a:xfrm>
            <a:off x="5143500" y="5381625"/>
            <a:ext cx="46038" cy="47625"/>
          </a:xfrm>
          <a:prstGeom prst="ellipse">
            <a:avLst/>
          </a:prstGeom>
          <a:solidFill>
            <a:schemeClr val="hlink"/>
          </a:solidFill>
          <a:ln w="50800">
            <a:solidFill>
              <a:schemeClr val="tx2"/>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solidFill>
                <a:schemeClr val="accent4">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124981"/>
            <a:ext cx="7772400" cy="1362075"/>
          </a:xfrm>
        </p:spPr>
        <p:txBody>
          <a:bodyPr/>
          <a:lstStyle/>
          <a:p>
            <a:pPr algn="ctr" eaLnBrk="1" hangingPunct="1"/>
            <a:r>
              <a:rPr lang="en-US" altLang="en-US" sz="3200" b="0" dirty="0">
                <a:solidFill>
                  <a:schemeClr val="tx2"/>
                </a:solidFill>
                <a:cs typeface="Tahoma" panose="020B0604030504040204" pitchFamily="34" charset="0"/>
              </a:rPr>
              <a:t>Stop and Regroup</a:t>
            </a:r>
          </a:p>
        </p:txBody>
      </p:sp>
      <p:sp>
        <p:nvSpPr>
          <p:cNvPr id="45064"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BE414A0-94E3-4CB8-B498-B8D44A0FABF2}"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40</a:t>
            </a:fld>
            <a:endParaRPr lang="en-US" altLang="en-US" sz="1400" b="0">
              <a:latin typeface="Times New Roman" panose="02020603050405020304" pitchFamily="18" charset="0"/>
              <a:cs typeface="Times New Roman" panose="02020603050405020304" pitchFamily="18" charset="0"/>
            </a:endParaRPr>
          </a:p>
        </p:txBody>
      </p:sp>
      <p:sp>
        <p:nvSpPr>
          <p:cNvPr id="45059" name="Rectangle 3"/>
          <p:cNvSpPr>
            <a:spLocks noGrp="1" noChangeArrowheads="1"/>
          </p:cNvSpPr>
          <p:nvPr>
            <p:ph idx="4294967295"/>
          </p:nvPr>
        </p:nvSpPr>
        <p:spPr>
          <a:xfrm>
            <a:off x="98961" y="1422070"/>
            <a:ext cx="5029200" cy="4114800"/>
          </a:xfrm>
        </p:spPr>
        <p:txBody>
          <a:bodyPr/>
          <a:lstStyle/>
          <a:p>
            <a:pPr eaLnBrk="1" hangingPunct="1"/>
            <a:r>
              <a:rPr lang="en-US" altLang="en-US" sz="2800" dirty="0" smtClean="0"/>
              <a:t>Find your location </a:t>
            </a:r>
            <a:endParaRPr lang="en-US" altLang="en-US" sz="2800" dirty="0" smtClean="0">
              <a:solidFill>
                <a:srgbClr val="FF0000"/>
              </a:solidFill>
            </a:endParaRPr>
          </a:p>
          <a:p>
            <a:pPr lvl="1" eaLnBrk="1" hangingPunct="1"/>
            <a:r>
              <a:rPr lang="en-US" altLang="en-US" sz="2400" dirty="0" smtClean="0"/>
              <a:t>Use landmarks or ATONs</a:t>
            </a:r>
          </a:p>
          <a:p>
            <a:pPr lvl="1" eaLnBrk="1" hangingPunct="1"/>
            <a:r>
              <a:rPr lang="en-US" altLang="en-US" sz="2400" dirty="0" smtClean="0"/>
              <a:t>Use LOPs to get a fix </a:t>
            </a:r>
            <a:endParaRPr lang="en-US" altLang="en-US" sz="2400" b="1" dirty="0" smtClean="0">
              <a:solidFill>
                <a:srgbClr val="FF0000"/>
              </a:solidFill>
            </a:endParaRPr>
          </a:p>
          <a:p>
            <a:pPr lvl="1" eaLnBrk="1" hangingPunct="1"/>
            <a:r>
              <a:rPr lang="en-US" altLang="en-US" sz="2400" dirty="0" smtClean="0"/>
              <a:t>Use a backup GPS</a:t>
            </a:r>
          </a:p>
        </p:txBody>
      </p:sp>
      <p:pic>
        <p:nvPicPr>
          <p:cNvPr id="45060" name="Picture 4" descr="Fig 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366" y="3276600"/>
            <a:ext cx="406979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Fig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122" y="1487056"/>
            <a:ext cx="3152775"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5"/>
          <p:cNvSpPr txBox="1">
            <a:spLocks noChangeArrowheads="1"/>
          </p:cNvSpPr>
          <p:nvPr/>
        </p:nvSpPr>
        <p:spPr bwMode="auto">
          <a:xfrm>
            <a:off x="114042" y="6186055"/>
            <a:ext cx="990600" cy="338138"/>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12-1</a:t>
            </a:r>
          </a:p>
        </p:txBody>
      </p:sp>
      <p:sp>
        <p:nvSpPr>
          <p:cNvPr id="43015" name="TextBox 6"/>
          <p:cNvSpPr txBox="1">
            <a:spLocks noChangeArrowheads="1"/>
          </p:cNvSpPr>
          <p:nvPr/>
        </p:nvSpPr>
        <p:spPr bwMode="auto">
          <a:xfrm>
            <a:off x="6087566" y="6115627"/>
            <a:ext cx="990600" cy="338138"/>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12-2</a:t>
            </a: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Fig 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55850"/>
            <a:ext cx="3429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p:cNvSpPr>
            <a:spLocks noGrp="1" noChangeArrowheads="1"/>
          </p:cNvSpPr>
          <p:nvPr>
            <p:ph type="title"/>
          </p:nvPr>
        </p:nvSpPr>
        <p:spPr>
          <a:xfrm>
            <a:off x="152400" y="61912"/>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Stop and Regroup</a:t>
            </a:r>
          </a:p>
        </p:txBody>
      </p:sp>
      <p:sp>
        <p:nvSpPr>
          <p:cNvPr id="46086"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9CF51B1-A042-4988-963D-D8961A4D7CD9}"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41</a:t>
            </a:fld>
            <a:endParaRPr lang="en-US" altLang="en-US" sz="1400" b="0">
              <a:latin typeface="Times New Roman" panose="02020603050405020304" pitchFamily="18" charset="0"/>
              <a:cs typeface="Times New Roman" panose="02020603050405020304" pitchFamily="18" charset="0"/>
            </a:endParaRPr>
          </a:p>
        </p:txBody>
      </p:sp>
      <p:sp>
        <p:nvSpPr>
          <p:cNvPr id="46084" name="Rectangle 3"/>
          <p:cNvSpPr>
            <a:spLocks noGrp="1" noChangeArrowheads="1"/>
          </p:cNvSpPr>
          <p:nvPr>
            <p:ph idx="4294967295"/>
          </p:nvPr>
        </p:nvSpPr>
        <p:spPr>
          <a:xfrm>
            <a:off x="342900" y="1589953"/>
            <a:ext cx="7391400" cy="4114800"/>
          </a:xfrm>
        </p:spPr>
        <p:txBody>
          <a:bodyPr/>
          <a:lstStyle/>
          <a:p>
            <a:pPr eaLnBrk="1" hangingPunct="1"/>
            <a:r>
              <a:rPr lang="en-US" altLang="en-US" dirty="0" smtClean="0"/>
              <a:t>Other alternatives to finding position</a:t>
            </a:r>
          </a:p>
          <a:p>
            <a:pPr lvl="1" eaLnBrk="1" hangingPunct="1"/>
            <a:r>
              <a:rPr lang="en-US" altLang="en-US" dirty="0" smtClean="0"/>
              <a:t>Reconstruct DR plot</a:t>
            </a:r>
          </a:p>
          <a:p>
            <a:pPr lvl="1" eaLnBrk="1" hangingPunct="1"/>
            <a:r>
              <a:rPr lang="en-US" altLang="en-US" dirty="0" smtClean="0"/>
              <a:t>Depth and depth profile</a:t>
            </a:r>
          </a:p>
          <a:p>
            <a:pPr lvl="1" eaLnBrk="1" hangingPunct="1"/>
            <a:r>
              <a:rPr lang="en-US" altLang="en-US" dirty="0" smtClean="0"/>
              <a:t>Radar</a:t>
            </a:r>
          </a:p>
          <a:p>
            <a:pPr lvl="1" eaLnBrk="1" hangingPunct="1">
              <a:buFontTx/>
              <a:buNone/>
            </a:pPr>
            <a:r>
              <a:rPr lang="en-US" altLang="en-US" sz="3200" dirty="0" smtClean="0"/>
              <a:t>	</a:t>
            </a:r>
          </a:p>
        </p:txBody>
      </p:sp>
      <p:sp>
        <p:nvSpPr>
          <p:cNvPr id="44037" name="TextBox 4"/>
          <p:cNvSpPr txBox="1">
            <a:spLocks noChangeArrowheads="1"/>
          </p:cNvSpPr>
          <p:nvPr/>
        </p:nvSpPr>
        <p:spPr bwMode="auto">
          <a:xfrm>
            <a:off x="5943600" y="6400800"/>
            <a:ext cx="990600" cy="338138"/>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12-3</a:t>
            </a: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15557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Plan Before Proceeding</a:t>
            </a:r>
          </a:p>
        </p:txBody>
      </p:sp>
      <p:sp>
        <p:nvSpPr>
          <p:cNvPr id="47108"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F9D4997-236E-4C9F-8BBD-7455EBBEC2D9}"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42</a:t>
            </a:fld>
            <a:endParaRPr lang="en-US" altLang="en-US" sz="1400" b="0">
              <a:latin typeface="Times New Roman" panose="02020603050405020304" pitchFamily="18" charset="0"/>
              <a:cs typeface="Times New Roman" panose="02020603050405020304" pitchFamily="18" charset="0"/>
            </a:endParaRPr>
          </a:p>
        </p:txBody>
      </p:sp>
      <p:sp>
        <p:nvSpPr>
          <p:cNvPr id="47107" name="Rectangle 3"/>
          <p:cNvSpPr>
            <a:spLocks noGrp="1" noChangeArrowheads="1"/>
          </p:cNvSpPr>
          <p:nvPr>
            <p:ph idx="4294967295"/>
          </p:nvPr>
        </p:nvSpPr>
        <p:spPr>
          <a:xfrm>
            <a:off x="533400" y="1981200"/>
            <a:ext cx="7772400" cy="4114800"/>
          </a:xfrm>
        </p:spPr>
        <p:txBody>
          <a:bodyPr/>
          <a:lstStyle/>
          <a:p>
            <a:pPr eaLnBrk="1" hangingPunct="1"/>
            <a:r>
              <a:rPr lang="en-US" altLang="en-US" dirty="0" smtClean="0"/>
              <a:t>Plot your best estimate on your chart</a:t>
            </a:r>
          </a:p>
          <a:p>
            <a:pPr eaLnBrk="1" hangingPunct="1"/>
            <a:r>
              <a:rPr lang="en-US" altLang="en-US" dirty="0" smtClean="0"/>
              <a:t>Examine your charted path for hazards</a:t>
            </a:r>
          </a:p>
          <a:p>
            <a:pPr eaLnBrk="1" hangingPunct="1"/>
            <a:r>
              <a:rPr lang="en-US" altLang="en-US" dirty="0" smtClean="0"/>
              <a:t>Be prepared to seek alternative routes</a:t>
            </a:r>
          </a:p>
          <a:p>
            <a:pPr eaLnBrk="1" hangingPunct="1"/>
            <a:r>
              <a:rPr lang="en-US" altLang="en-US" dirty="0" smtClean="0"/>
              <a:t>Be Careful with the numbers!</a:t>
            </a:r>
          </a:p>
          <a:p>
            <a:pPr eaLnBrk="1" hangingPunct="1"/>
            <a:endParaRPr lang="en-US" altLang="en-US" i="1" dirty="0" smtClean="0"/>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15240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Navigating without GPS</a:t>
            </a:r>
          </a:p>
        </p:txBody>
      </p:sp>
      <p:sp>
        <p:nvSpPr>
          <p:cNvPr id="48134"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BA1A2CD-02B9-4EED-B5AC-6F9D26249CCC}"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43</a:t>
            </a:fld>
            <a:endParaRPr lang="en-US" altLang="en-US" sz="1400" b="0">
              <a:latin typeface="Times New Roman" panose="02020603050405020304" pitchFamily="18" charset="0"/>
              <a:cs typeface="Times New Roman" panose="02020603050405020304" pitchFamily="18" charset="0"/>
            </a:endParaRPr>
          </a:p>
        </p:txBody>
      </p:sp>
      <p:sp>
        <p:nvSpPr>
          <p:cNvPr id="48131" name="Rectangle 3"/>
          <p:cNvSpPr>
            <a:spLocks noGrp="1" noChangeArrowheads="1"/>
          </p:cNvSpPr>
          <p:nvPr>
            <p:ph idx="4294967295"/>
          </p:nvPr>
        </p:nvSpPr>
        <p:spPr>
          <a:xfrm>
            <a:off x="342900" y="1514475"/>
            <a:ext cx="7772400" cy="5486400"/>
          </a:xfrm>
        </p:spPr>
        <p:txBody>
          <a:bodyPr/>
          <a:lstStyle/>
          <a:p>
            <a:pPr eaLnBrk="1" hangingPunct="1"/>
            <a:r>
              <a:rPr lang="en-US" altLang="en-US" dirty="0" smtClean="0"/>
              <a:t>Work-up a quick DR plot</a:t>
            </a:r>
          </a:p>
          <a:p>
            <a:pPr eaLnBrk="1" hangingPunct="1"/>
            <a:r>
              <a:rPr lang="en-US" altLang="en-US" dirty="0" smtClean="0"/>
              <a:t>Update your position from time to time using DR, Landmarks, and fixes</a:t>
            </a:r>
          </a:p>
        </p:txBody>
      </p:sp>
      <p:pic>
        <p:nvPicPr>
          <p:cNvPr id="48132" name="Picture 4" descr="Fig 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636" y="3204455"/>
            <a:ext cx="6477000" cy="365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4"/>
          <p:cNvSpPr txBox="1">
            <a:spLocks noChangeArrowheads="1"/>
          </p:cNvSpPr>
          <p:nvPr/>
        </p:nvSpPr>
        <p:spPr bwMode="auto">
          <a:xfrm>
            <a:off x="7239000" y="6291263"/>
            <a:ext cx="990600" cy="338137"/>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12-6</a:t>
            </a: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title"/>
          </p:nvPr>
        </p:nvSpPr>
        <p:spPr>
          <a:xfrm>
            <a:off x="228600" y="119063"/>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The Weekend Navigator</a:t>
            </a:r>
          </a:p>
        </p:txBody>
      </p:sp>
      <p:sp>
        <p:nvSpPr>
          <p:cNvPr id="4915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AE67C9F-8415-4623-84E9-7795DB67BE77}"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44</a:t>
            </a:fld>
            <a:endParaRPr lang="en-US" altLang="en-US" sz="1400" b="0">
              <a:latin typeface="Times New Roman" panose="02020603050405020304" pitchFamily="18" charset="0"/>
              <a:cs typeface="Times New Roman" panose="02020603050405020304" pitchFamily="18" charset="0"/>
            </a:endParaRPr>
          </a:p>
        </p:txBody>
      </p:sp>
      <p:sp>
        <p:nvSpPr>
          <p:cNvPr id="49157" name="Rectangle 3"/>
          <p:cNvSpPr>
            <a:spLocks noGrp="1" noChangeArrowheads="1"/>
          </p:cNvSpPr>
          <p:nvPr>
            <p:ph type="subTitle" idx="4294967295"/>
          </p:nvPr>
        </p:nvSpPr>
        <p:spPr>
          <a:xfrm>
            <a:off x="1371600" y="2057400"/>
            <a:ext cx="6858000" cy="2057400"/>
          </a:xfrm>
        </p:spPr>
        <p:txBody>
          <a:bodyPr/>
          <a:lstStyle/>
          <a:p>
            <a:pPr marL="0" indent="0" eaLnBrk="1" hangingPunct="1">
              <a:lnSpc>
                <a:spcPct val="80000"/>
              </a:lnSpc>
              <a:buNone/>
            </a:pPr>
            <a:r>
              <a:rPr lang="en-US" altLang="en-US" sz="3600" dirty="0" smtClean="0">
                <a:cs typeface="Times New Roman" panose="02020603050405020304" pitchFamily="18" charset="0"/>
              </a:rPr>
              <a:t>Homework for Session 4</a:t>
            </a:r>
          </a:p>
          <a:p>
            <a:pPr marL="0" indent="0" eaLnBrk="1" hangingPunct="1">
              <a:lnSpc>
                <a:spcPct val="80000"/>
              </a:lnSpc>
              <a:buNone/>
            </a:pPr>
            <a:r>
              <a:rPr lang="en-US" altLang="en-US" sz="3600" dirty="0" smtClean="0">
                <a:cs typeface="Times New Roman" panose="02020603050405020304" pitchFamily="18" charset="0"/>
              </a:rPr>
              <a:t>Chapters 14-15</a:t>
            </a:r>
          </a:p>
          <a:p>
            <a:pPr algn="l" eaLnBrk="1" hangingPunct="1">
              <a:lnSpc>
                <a:spcPct val="80000"/>
              </a:lnSpc>
            </a:pPr>
            <a:endParaRPr lang="en-US" altLang="en-US" sz="3600" dirty="0" smtClean="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152400" y="34636"/>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dirty="0">
                <a:solidFill>
                  <a:schemeClr val="tx2"/>
                </a:solidFill>
                <a:cs typeface="Tahoma" panose="020B0604030504040204" pitchFamily="34" charset="0"/>
              </a:rPr>
              <a:t>The Weekend Navigator</a:t>
            </a:r>
          </a:p>
        </p:txBody>
      </p:sp>
      <p:sp>
        <p:nvSpPr>
          <p:cNvPr id="501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16AE0B5-CDCE-4661-B570-5B2DF436FF33}"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45</a:t>
            </a:fld>
            <a:endParaRPr lang="en-US" altLang="en-US" sz="1400" b="0">
              <a:latin typeface="Times New Roman" panose="02020603050405020304" pitchFamily="18" charset="0"/>
              <a:cs typeface="Times New Roman" panose="02020603050405020304" pitchFamily="18" charset="0"/>
            </a:endParaRPr>
          </a:p>
        </p:txBody>
      </p:sp>
      <p:sp>
        <p:nvSpPr>
          <p:cNvPr id="50180" name="Rectangle 3"/>
          <p:cNvSpPr>
            <a:spLocks noGrp="1" noChangeArrowheads="1"/>
          </p:cNvSpPr>
          <p:nvPr>
            <p:ph type="subTitle" idx="4294967295"/>
          </p:nvPr>
        </p:nvSpPr>
        <p:spPr>
          <a:xfrm>
            <a:off x="1371600" y="2257281"/>
            <a:ext cx="6858000" cy="2057400"/>
          </a:xfrm>
        </p:spPr>
        <p:txBody>
          <a:bodyPr/>
          <a:lstStyle/>
          <a:p>
            <a:pPr marL="0" indent="0" eaLnBrk="1" hangingPunct="1">
              <a:lnSpc>
                <a:spcPct val="80000"/>
              </a:lnSpc>
              <a:buNone/>
            </a:pPr>
            <a:r>
              <a:rPr lang="en-US" altLang="en-US" sz="3600" dirty="0" smtClean="0">
                <a:cs typeface="Times New Roman" panose="02020603050405020304" pitchFamily="18" charset="0"/>
              </a:rPr>
              <a:t>Additional Slides</a:t>
            </a:r>
          </a:p>
        </p:txBody>
      </p:sp>
      <p:pic>
        <p:nvPicPr>
          <p:cNvPr id="50181"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76200" y="3464"/>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z="3200" b="0">
                <a:solidFill>
                  <a:schemeClr val="tx2"/>
                </a:solidFill>
                <a:cs typeface="Tahoma" panose="020B0604030504040204" pitchFamily="34" charset="0"/>
              </a:rPr>
              <a:t>The Weekend Navigator</a:t>
            </a:r>
          </a:p>
        </p:txBody>
      </p:sp>
      <p:sp>
        <p:nvSpPr>
          <p:cNvPr id="512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BD3BA21-4CA4-4262-B4C5-1264043BB6D9}"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46</a:t>
            </a:fld>
            <a:endParaRPr lang="en-US" altLang="en-US" sz="1400" b="0">
              <a:latin typeface="Times New Roman" panose="02020603050405020304" pitchFamily="18" charset="0"/>
              <a:cs typeface="Times New Roman" panose="02020603050405020304" pitchFamily="18" charset="0"/>
            </a:endParaRPr>
          </a:p>
        </p:txBody>
      </p:sp>
      <p:sp>
        <p:nvSpPr>
          <p:cNvPr id="51204" name="Rectangle 3"/>
          <p:cNvSpPr>
            <a:spLocks noGrp="1" noChangeArrowheads="1"/>
          </p:cNvSpPr>
          <p:nvPr>
            <p:ph type="subTitle" idx="4294967295"/>
          </p:nvPr>
        </p:nvSpPr>
        <p:spPr>
          <a:xfrm>
            <a:off x="1447800" y="2241695"/>
            <a:ext cx="6858000" cy="2057400"/>
          </a:xfrm>
        </p:spPr>
        <p:txBody>
          <a:bodyPr/>
          <a:lstStyle/>
          <a:p>
            <a:pPr marL="0" indent="0" eaLnBrk="1" hangingPunct="1">
              <a:lnSpc>
                <a:spcPct val="80000"/>
              </a:lnSpc>
              <a:buNone/>
            </a:pPr>
            <a:r>
              <a:rPr lang="en-US" altLang="en-US" sz="3600" dirty="0" smtClean="0">
                <a:cs typeface="Times New Roman" panose="02020603050405020304" pitchFamily="18" charset="0"/>
              </a:rPr>
              <a:t>End Additional Slides</a:t>
            </a:r>
          </a:p>
        </p:txBody>
      </p:sp>
      <p:pic>
        <p:nvPicPr>
          <p:cNvPr id="51205"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1173" y="1587"/>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600" b="0" dirty="0" smtClean="0">
                <a:solidFill>
                  <a:schemeClr val="tx2"/>
                </a:solidFill>
                <a:cs typeface="Tahoma" panose="020B0604030504040204" pitchFamily="34" charset="0"/>
              </a:rPr>
              <a:t>   The </a:t>
            </a:r>
            <a:r>
              <a:rPr lang="en-US" altLang="en-US" sz="3600" b="0" dirty="0">
                <a:solidFill>
                  <a:schemeClr val="tx2"/>
                </a:solidFill>
                <a:cs typeface="Tahoma" panose="020B0604030504040204" pitchFamily="34" charset="0"/>
              </a:rPr>
              <a:t>Weekend Navigator</a:t>
            </a:r>
          </a:p>
        </p:txBody>
      </p:sp>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0E5EC31-DBB2-43C0-AE07-85EAD0FD3984}"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5</a:t>
            </a:fld>
            <a:endParaRPr lang="en-US" altLang="en-US" sz="1400" b="0">
              <a:latin typeface="Times New Roman" panose="02020603050405020304" pitchFamily="18" charset="0"/>
              <a:cs typeface="Times New Roman" panose="02020603050405020304" pitchFamily="18" charset="0"/>
            </a:endParaRPr>
          </a:p>
        </p:txBody>
      </p:sp>
      <p:sp>
        <p:nvSpPr>
          <p:cNvPr id="9220" name="Rectangle 3"/>
          <p:cNvSpPr>
            <a:spLocks noGrp="1" noChangeArrowheads="1"/>
          </p:cNvSpPr>
          <p:nvPr>
            <p:ph type="subTitle" idx="4294967295"/>
          </p:nvPr>
        </p:nvSpPr>
        <p:spPr>
          <a:xfrm>
            <a:off x="2286000" y="1600200"/>
            <a:ext cx="6858000" cy="2590800"/>
          </a:xfrm>
        </p:spPr>
        <p:txBody>
          <a:bodyPr/>
          <a:lstStyle/>
          <a:p>
            <a:pPr eaLnBrk="1" hangingPunct="1">
              <a:lnSpc>
                <a:spcPct val="80000"/>
              </a:lnSpc>
            </a:pPr>
            <a:r>
              <a:rPr lang="en-US" altLang="en-US" b="0" smtClean="0">
                <a:cs typeface="Times New Roman" panose="02020603050405020304" pitchFamily="18" charset="0"/>
              </a:rPr>
              <a:t>Underway with Paper Charts</a:t>
            </a:r>
          </a:p>
          <a:p>
            <a:pPr eaLnBrk="1" hangingPunct="1">
              <a:lnSpc>
                <a:spcPct val="80000"/>
              </a:lnSpc>
            </a:pPr>
            <a:endParaRPr lang="en-US" altLang="en-US" sz="3600" smtClean="0">
              <a:cs typeface="Times New Roman" panose="02020603050405020304" pitchFamily="18" charset="0"/>
            </a:endParaRPr>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90775"/>
            <a:ext cx="49434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7467600" y="5715000"/>
            <a:ext cx="1295400" cy="338138"/>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latin typeface="Arial" charset="0"/>
                <a:cs typeface="Arial" charset="0"/>
              </a:rPr>
              <a:t>Fig 8-15</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5"/>
          <p:cNvSpPr>
            <a:spLocks noGrp="1" noChangeArrowheads="1"/>
          </p:cNvSpPr>
          <p:nvPr>
            <p:ph type="title"/>
          </p:nvPr>
        </p:nvSpPr>
        <p:spPr>
          <a:xfrm>
            <a:off x="228600" y="2424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600" b="0">
                <a:solidFill>
                  <a:schemeClr val="tx2"/>
                </a:solidFill>
                <a:cs typeface="Tahoma" panose="020B0604030504040204" pitchFamily="34" charset="0"/>
              </a:rPr>
              <a:t>Correcting for Variation &amp; Deviation</a:t>
            </a:r>
          </a:p>
        </p:txBody>
      </p:sp>
      <p:sp>
        <p:nvSpPr>
          <p:cNvPr id="10246"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A443624-EF78-4698-883E-64035156033F}"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6</a:t>
            </a:fld>
            <a:endParaRPr lang="en-US" altLang="en-US" sz="1400" b="0">
              <a:latin typeface="Times New Roman" panose="02020603050405020304" pitchFamily="18" charset="0"/>
              <a:cs typeface="Times New Roman" panose="02020603050405020304" pitchFamily="18" charset="0"/>
            </a:endParaRPr>
          </a:p>
        </p:txBody>
      </p:sp>
      <p:sp>
        <p:nvSpPr>
          <p:cNvPr id="10242" name="Rectangle 3"/>
          <p:cNvSpPr>
            <a:spLocks noGrp="1" noChangeArrowheads="1"/>
          </p:cNvSpPr>
          <p:nvPr>
            <p:ph idx="4294967295"/>
          </p:nvPr>
        </p:nvSpPr>
        <p:spPr>
          <a:xfrm>
            <a:off x="1143000" y="1219200"/>
            <a:ext cx="8001000" cy="4114800"/>
          </a:xfrm>
        </p:spPr>
        <p:txBody>
          <a:bodyPr/>
          <a:lstStyle/>
          <a:p>
            <a:pPr eaLnBrk="1" hangingPunct="1">
              <a:buFontTx/>
              <a:buNone/>
            </a:pPr>
            <a:r>
              <a:rPr lang="en-US" altLang="en-US" smtClean="0"/>
              <a:t> </a:t>
            </a:r>
          </a:p>
          <a:p>
            <a:pPr eaLnBrk="1" hangingPunct="1"/>
            <a:endParaRPr lang="en-US" altLang="en-US" smtClean="0"/>
          </a:p>
          <a:p>
            <a:pPr eaLnBrk="1" hangingPunct="1"/>
            <a:endParaRPr lang="en-US" altLang="en-US" smtClean="0"/>
          </a:p>
          <a:p>
            <a:pPr eaLnBrk="1" hangingPunct="1"/>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z="2800" smtClean="0"/>
              <a:t>Compass reads 018° but Range plots as 005° T</a:t>
            </a:r>
          </a:p>
          <a:p>
            <a:pPr eaLnBrk="1" hangingPunct="1">
              <a:buFontTx/>
              <a:buNone/>
            </a:pPr>
            <a:r>
              <a:rPr lang="en-US" altLang="en-US" sz="2800" smtClean="0"/>
              <a:t>        . . . What Gives?</a:t>
            </a:r>
          </a:p>
          <a:p>
            <a:pPr eaLnBrk="1" hangingPunct="1">
              <a:buFontTx/>
              <a:buNone/>
            </a:pPr>
            <a:endParaRPr lang="en-US" altLang="en-US" smtClean="0"/>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77385"/>
            <a:ext cx="7315200" cy="376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Box 14"/>
          <p:cNvSpPr txBox="1">
            <a:spLocks noChangeArrowheads="1"/>
          </p:cNvSpPr>
          <p:nvPr/>
        </p:nvSpPr>
        <p:spPr bwMode="auto">
          <a:xfrm>
            <a:off x="7772400" y="4614863"/>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a:solidFill>
                  <a:schemeClr val="tx2"/>
                </a:solidFill>
              </a:rPr>
              <a:t>Fig 2-12</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9" name="Rectangle 25"/>
          <p:cNvSpPr>
            <a:spLocks noGrp="1" noChangeArrowheads="1"/>
          </p:cNvSpPr>
          <p:nvPr>
            <p:ph type="title"/>
          </p:nvPr>
        </p:nvSpPr>
        <p:spPr>
          <a:xfrm>
            <a:off x="228600" y="11112"/>
            <a:ext cx="7772400" cy="1362075"/>
          </a:xfrm>
        </p:spPr>
        <p:txBody>
          <a:bodyPr/>
          <a:lstStyle/>
          <a:p>
            <a:pPr eaLnBrk="1" hangingPunct="1"/>
            <a:r>
              <a:rPr lang="en-US" altLang="en-US" sz="3600" b="0" dirty="0">
                <a:solidFill>
                  <a:schemeClr val="tx2"/>
                </a:solidFill>
                <a:cs typeface="Tahoma" panose="020B0604030504040204" pitchFamily="34" charset="0"/>
              </a:rPr>
              <a:t>Correcting for Variation &amp; Deviation</a:t>
            </a:r>
          </a:p>
        </p:txBody>
      </p:sp>
      <p:sp>
        <p:nvSpPr>
          <p:cNvPr id="1126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920C880-8CA6-4802-8846-54E419F23229}"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7</a:t>
            </a:fld>
            <a:endParaRPr lang="en-US" altLang="en-US" sz="1400" b="0">
              <a:latin typeface="Times New Roman" panose="02020603050405020304" pitchFamily="18" charset="0"/>
              <a:cs typeface="Times New Roman" panose="02020603050405020304" pitchFamily="18" charset="0"/>
            </a:endParaRPr>
          </a:p>
        </p:txBody>
      </p:sp>
      <p:grpSp>
        <p:nvGrpSpPr>
          <p:cNvPr id="2" name="Group 35"/>
          <p:cNvGrpSpPr>
            <a:grpSpLocks/>
          </p:cNvGrpSpPr>
          <p:nvPr/>
        </p:nvGrpSpPr>
        <p:grpSpPr bwMode="auto">
          <a:xfrm>
            <a:off x="3352800" y="2173288"/>
            <a:ext cx="4241800" cy="458787"/>
            <a:chOff x="2112" y="1369"/>
            <a:chExt cx="2672" cy="289"/>
          </a:xfrm>
        </p:grpSpPr>
        <p:sp>
          <p:nvSpPr>
            <p:cNvPr id="8220" name="Rectangle 4"/>
            <p:cNvSpPr>
              <a:spLocks noChangeArrowheads="1"/>
            </p:cNvSpPr>
            <p:nvPr/>
          </p:nvSpPr>
          <p:spPr bwMode="auto">
            <a:xfrm>
              <a:off x="2112" y="1369"/>
              <a:ext cx="233"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T</a:t>
              </a:r>
            </a:p>
          </p:txBody>
        </p:sp>
        <p:sp>
          <p:nvSpPr>
            <p:cNvPr id="8221" name="Rectangle 14"/>
            <p:cNvSpPr>
              <a:spLocks noChangeArrowheads="1"/>
            </p:cNvSpPr>
            <p:nvPr/>
          </p:nvSpPr>
          <p:spPr bwMode="auto">
            <a:xfrm>
              <a:off x="2592" y="1379"/>
              <a:ext cx="2192"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a:solidFill>
                    <a:schemeClr val="accent6">
                      <a:lumMod val="50000"/>
                    </a:schemeClr>
                  </a:solidFill>
                  <a:latin typeface="Arial" charset="0"/>
                  <a:cs typeface="Arial" charset="0"/>
                </a:rPr>
                <a:t>True Bearing                 005°</a:t>
              </a:r>
            </a:p>
          </p:txBody>
        </p:sp>
      </p:grpSp>
      <p:grpSp>
        <p:nvGrpSpPr>
          <p:cNvPr id="3" name="Group 36"/>
          <p:cNvGrpSpPr>
            <a:grpSpLocks/>
          </p:cNvGrpSpPr>
          <p:nvPr/>
        </p:nvGrpSpPr>
        <p:grpSpPr bwMode="auto">
          <a:xfrm>
            <a:off x="3352800" y="2782888"/>
            <a:ext cx="4540250" cy="458787"/>
            <a:chOff x="2112" y="1753"/>
            <a:chExt cx="2860" cy="289"/>
          </a:xfrm>
        </p:grpSpPr>
        <p:sp>
          <p:nvSpPr>
            <p:cNvPr id="8218" name="Rectangle 5"/>
            <p:cNvSpPr>
              <a:spLocks noChangeArrowheads="1"/>
            </p:cNvSpPr>
            <p:nvPr/>
          </p:nvSpPr>
          <p:spPr bwMode="auto">
            <a:xfrm>
              <a:off x="2112" y="1753"/>
              <a:ext cx="244"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V</a:t>
              </a:r>
            </a:p>
          </p:txBody>
        </p:sp>
        <p:sp>
          <p:nvSpPr>
            <p:cNvPr id="8219" name="Rectangle 15"/>
            <p:cNvSpPr>
              <a:spLocks noChangeArrowheads="1"/>
            </p:cNvSpPr>
            <p:nvPr/>
          </p:nvSpPr>
          <p:spPr bwMode="auto">
            <a:xfrm>
              <a:off x="2592" y="1763"/>
              <a:ext cx="2380" cy="248"/>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a:solidFill>
                    <a:schemeClr val="accent6">
                      <a:lumMod val="50000"/>
                    </a:schemeClr>
                  </a:solidFill>
                  <a:latin typeface="Arial" charset="0"/>
                  <a:cs typeface="Arial" charset="0"/>
                </a:rPr>
                <a:t>Variation                        016° W</a:t>
              </a:r>
            </a:p>
          </p:txBody>
        </p:sp>
      </p:grpSp>
      <p:grpSp>
        <p:nvGrpSpPr>
          <p:cNvPr id="4" name="Group 37"/>
          <p:cNvGrpSpPr>
            <a:grpSpLocks/>
          </p:cNvGrpSpPr>
          <p:nvPr/>
        </p:nvGrpSpPr>
        <p:grpSpPr bwMode="auto">
          <a:xfrm>
            <a:off x="3352800" y="3468688"/>
            <a:ext cx="4318000" cy="496887"/>
            <a:chOff x="2112" y="2185"/>
            <a:chExt cx="2720" cy="313"/>
          </a:xfrm>
        </p:grpSpPr>
        <p:sp>
          <p:nvSpPr>
            <p:cNvPr id="8216" name="Rectangle 6"/>
            <p:cNvSpPr>
              <a:spLocks noChangeArrowheads="1"/>
            </p:cNvSpPr>
            <p:nvPr/>
          </p:nvSpPr>
          <p:spPr bwMode="auto">
            <a:xfrm>
              <a:off x="2112" y="2185"/>
              <a:ext cx="277"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M</a:t>
              </a:r>
            </a:p>
          </p:txBody>
        </p:sp>
        <p:sp>
          <p:nvSpPr>
            <p:cNvPr id="8217" name="Rectangle 16"/>
            <p:cNvSpPr>
              <a:spLocks noChangeArrowheads="1"/>
            </p:cNvSpPr>
            <p:nvPr/>
          </p:nvSpPr>
          <p:spPr bwMode="auto">
            <a:xfrm>
              <a:off x="2592" y="2248"/>
              <a:ext cx="2240"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a:solidFill>
                    <a:schemeClr val="accent6">
                      <a:lumMod val="50000"/>
                    </a:schemeClr>
                  </a:solidFill>
                  <a:latin typeface="Arial" charset="0"/>
                  <a:cs typeface="Arial" charset="0"/>
                </a:rPr>
                <a:t>Magnetic Bearing         021° </a:t>
              </a:r>
            </a:p>
          </p:txBody>
        </p:sp>
      </p:grpSp>
      <p:grpSp>
        <p:nvGrpSpPr>
          <p:cNvPr id="5" name="Group 38"/>
          <p:cNvGrpSpPr>
            <a:grpSpLocks/>
          </p:cNvGrpSpPr>
          <p:nvPr/>
        </p:nvGrpSpPr>
        <p:grpSpPr bwMode="auto">
          <a:xfrm>
            <a:off x="3352800" y="4230688"/>
            <a:ext cx="4564063" cy="496887"/>
            <a:chOff x="2112" y="2665"/>
            <a:chExt cx="2875" cy="313"/>
          </a:xfrm>
        </p:grpSpPr>
        <p:sp>
          <p:nvSpPr>
            <p:cNvPr id="8214" name="Rectangle 7"/>
            <p:cNvSpPr>
              <a:spLocks noChangeArrowheads="1"/>
            </p:cNvSpPr>
            <p:nvPr/>
          </p:nvSpPr>
          <p:spPr bwMode="auto">
            <a:xfrm>
              <a:off x="2112" y="2665"/>
              <a:ext cx="255"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D</a:t>
              </a:r>
            </a:p>
          </p:txBody>
        </p:sp>
        <p:sp>
          <p:nvSpPr>
            <p:cNvPr id="8215" name="Rectangle 17"/>
            <p:cNvSpPr>
              <a:spLocks noChangeArrowheads="1"/>
            </p:cNvSpPr>
            <p:nvPr/>
          </p:nvSpPr>
          <p:spPr bwMode="auto">
            <a:xfrm>
              <a:off x="2592" y="2728"/>
              <a:ext cx="2395"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a:solidFill>
                    <a:schemeClr val="accent6">
                      <a:lumMod val="50000"/>
                    </a:schemeClr>
                  </a:solidFill>
                  <a:latin typeface="Arial" charset="0"/>
                  <a:cs typeface="Arial" charset="0"/>
                </a:rPr>
                <a:t>Deviation                       003° E</a:t>
              </a:r>
            </a:p>
          </p:txBody>
        </p:sp>
      </p:grpSp>
      <p:grpSp>
        <p:nvGrpSpPr>
          <p:cNvPr id="6" name="Group 39"/>
          <p:cNvGrpSpPr>
            <a:grpSpLocks/>
          </p:cNvGrpSpPr>
          <p:nvPr/>
        </p:nvGrpSpPr>
        <p:grpSpPr bwMode="auto">
          <a:xfrm>
            <a:off x="3352800" y="4992688"/>
            <a:ext cx="4221163" cy="496887"/>
            <a:chOff x="2112" y="3145"/>
            <a:chExt cx="2659" cy="313"/>
          </a:xfrm>
        </p:grpSpPr>
        <p:sp>
          <p:nvSpPr>
            <p:cNvPr id="8212" name="Rectangle 8"/>
            <p:cNvSpPr>
              <a:spLocks noChangeArrowheads="1"/>
            </p:cNvSpPr>
            <p:nvPr/>
          </p:nvSpPr>
          <p:spPr bwMode="auto">
            <a:xfrm>
              <a:off x="2112" y="3145"/>
              <a:ext cx="255"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C</a:t>
              </a:r>
            </a:p>
          </p:txBody>
        </p:sp>
        <p:sp>
          <p:nvSpPr>
            <p:cNvPr id="8213" name="Rectangle 18"/>
            <p:cNvSpPr>
              <a:spLocks noChangeArrowheads="1"/>
            </p:cNvSpPr>
            <p:nvPr/>
          </p:nvSpPr>
          <p:spPr bwMode="auto">
            <a:xfrm>
              <a:off x="2592" y="3208"/>
              <a:ext cx="2179"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a:solidFill>
                    <a:schemeClr val="accent6">
                      <a:lumMod val="50000"/>
                    </a:schemeClr>
                  </a:solidFill>
                  <a:latin typeface="Arial" charset="0"/>
                  <a:cs typeface="Arial" charset="0"/>
                </a:rPr>
                <a:t>Compass Bearing        018°</a:t>
              </a:r>
            </a:p>
          </p:txBody>
        </p:sp>
      </p:grpSp>
      <p:grpSp>
        <p:nvGrpSpPr>
          <p:cNvPr id="11272" name="Group 40"/>
          <p:cNvGrpSpPr>
            <a:grpSpLocks/>
          </p:cNvGrpSpPr>
          <p:nvPr/>
        </p:nvGrpSpPr>
        <p:grpSpPr bwMode="auto">
          <a:xfrm>
            <a:off x="8264525" y="1981200"/>
            <a:ext cx="752475" cy="3706813"/>
            <a:chOff x="286" y="1152"/>
            <a:chExt cx="474" cy="2335"/>
          </a:xfrm>
        </p:grpSpPr>
        <p:sp>
          <p:nvSpPr>
            <p:cNvPr id="8209" name="Line 19"/>
            <p:cNvSpPr>
              <a:spLocks noChangeShapeType="1"/>
            </p:cNvSpPr>
            <p:nvPr/>
          </p:nvSpPr>
          <p:spPr bwMode="auto">
            <a:xfrm>
              <a:off x="528" y="1152"/>
              <a:ext cx="0" cy="751"/>
            </a:xfrm>
            <a:prstGeom prst="line">
              <a:avLst/>
            </a:prstGeom>
            <a:noFill/>
            <a:ln w="127000">
              <a:solidFill>
                <a:srgbClr val="FF0000"/>
              </a:solidFill>
              <a:round/>
              <a:headEnd/>
              <a:tailEnd type="triangle" w="med" len="med"/>
            </a:ln>
          </p:spPr>
          <p:txBody>
            <a:bodyPr wrap="none" anchor="ctr"/>
            <a:lstStyle/>
            <a:p>
              <a:pPr>
                <a:defRPr/>
              </a:pPr>
              <a:endParaRPr lang="en-US">
                <a:solidFill>
                  <a:schemeClr val="accent6">
                    <a:lumMod val="50000"/>
                  </a:schemeClr>
                </a:solidFill>
              </a:endParaRPr>
            </a:p>
          </p:txBody>
        </p:sp>
        <p:sp>
          <p:nvSpPr>
            <p:cNvPr id="8210" name="Line 20"/>
            <p:cNvSpPr>
              <a:spLocks noChangeShapeType="1"/>
            </p:cNvSpPr>
            <p:nvPr/>
          </p:nvSpPr>
          <p:spPr bwMode="auto">
            <a:xfrm>
              <a:off x="528" y="2880"/>
              <a:ext cx="0" cy="607"/>
            </a:xfrm>
            <a:prstGeom prst="line">
              <a:avLst/>
            </a:prstGeom>
            <a:noFill/>
            <a:ln w="127000">
              <a:solidFill>
                <a:srgbClr val="FF0000"/>
              </a:solidFill>
              <a:round/>
              <a:headEnd/>
              <a:tailEnd type="triangle" w="med" len="med"/>
            </a:ln>
          </p:spPr>
          <p:txBody>
            <a:bodyPr wrap="none" anchor="ctr"/>
            <a:lstStyle/>
            <a:p>
              <a:pPr>
                <a:defRPr/>
              </a:pPr>
              <a:endParaRPr lang="en-US">
                <a:solidFill>
                  <a:schemeClr val="accent6">
                    <a:lumMod val="50000"/>
                  </a:schemeClr>
                </a:solidFill>
              </a:endParaRPr>
            </a:p>
          </p:txBody>
        </p:sp>
        <p:sp>
          <p:nvSpPr>
            <p:cNvPr id="8211" name="Rectangle 21"/>
            <p:cNvSpPr>
              <a:spLocks noChangeArrowheads="1"/>
            </p:cNvSpPr>
            <p:nvPr/>
          </p:nvSpPr>
          <p:spPr bwMode="auto">
            <a:xfrm>
              <a:off x="286" y="2160"/>
              <a:ext cx="474" cy="464"/>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400" b="1">
                  <a:solidFill>
                    <a:schemeClr val="accent6">
                      <a:lumMod val="50000"/>
                    </a:schemeClr>
                  </a:solidFill>
                  <a:latin typeface="Arial" charset="0"/>
                  <a:cs typeface="Arial" charset="0"/>
                </a:rPr>
                <a:t>DOWN</a:t>
              </a:r>
            </a:p>
            <a:p>
              <a:pPr algn="ctr" eaLnBrk="0" hangingPunct="0">
                <a:defRPr/>
              </a:pPr>
              <a:r>
                <a:rPr lang="en-US" sz="1400" b="1">
                  <a:solidFill>
                    <a:schemeClr val="accent6">
                      <a:lumMod val="50000"/>
                    </a:schemeClr>
                  </a:solidFill>
                  <a:latin typeface="Arial" charset="0"/>
                  <a:cs typeface="Arial" charset="0"/>
                </a:rPr>
                <a:t>ADD</a:t>
              </a:r>
            </a:p>
            <a:p>
              <a:pPr algn="ctr" eaLnBrk="0" hangingPunct="0">
                <a:defRPr/>
              </a:pPr>
              <a:r>
                <a:rPr lang="en-US" sz="1400" b="1">
                  <a:solidFill>
                    <a:schemeClr val="accent6">
                      <a:lumMod val="50000"/>
                    </a:schemeClr>
                  </a:solidFill>
                  <a:latin typeface="Arial" charset="0"/>
                  <a:cs typeface="Arial" charset="0"/>
                </a:rPr>
                <a:t>WEST</a:t>
              </a:r>
            </a:p>
          </p:txBody>
        </p:sp>
      </p:grpSp>
      <p:sp>
        <p:nvSpPr>
          <p:cNvPr id="8201" name="Rectangle 9"/>
          <p:cNvSpPr>
            <a:spLocks noChangeArrowheads="1"/>
          </p:cNvSpPr>
          <p:nvPr/>
        </p:nvSpPr>
        <p:spPr bwMode="auto">
          <a:xfrm>
            <a:off x="1447800" y="2209800"/>
            <a:ext cx="811213" cy="458788"/>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T</a:t>
            </a:r>
            <a:r>
              <a:rPr lang="en-US" sz="2000" b="1">
                <a:solidFill>
                  <a:schemeClr val="accent6">
                    <a:lumMod val="50000"/>
                  </a:schemeClr>
                </a:solidFill>
                <a:latin typeface="Arial" charset="0"/>
                <a:cs typeface="Arial" charset="0"/>
              </a:rPr>
              <a:t>ele-</a:t>
            </a:r>
          </a:p>
        </p:txBody>
      </p:sp>
      <p:sp>
        <p:nvSpPr>
          <p:cNvPr id="8202" name="Rectangle 10"/>
          <p:cNvSpPr>
            <a:spLocks noChangeArrowheads="1"/>
          </p:cNvSpPr>
          <p:nvPr/>
        </p:nvSpPr>
        <p:spPr bwMode="auto">
          <a:xfrm>
            <a:off x="1447800" y="2882900"/>
            <a:ext cx="985838" cy="458788"/>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V</a:t>
            </a:r>
            <a:r>
              <a:rPr lang="en-US" sz="2000" b="1">
                <a:solidFill>
                  <a:schemeClr val="accent6">
                    <a:lumMod val="50000"/>
                  </a:schemeClr>
                </a:solidFill>
                <a:latin typeface="Arial" charset="0"/>
                <a:cs typeface="Arial" charset="0"/>
              </a:rPr>
              <a:t>ision</a:t>
            </a:r>
          </a:p>
        </p:txBody>
      </p:sp>
      <p:sp>
        <p:nvSpPr>
          <p:cNvPr id="8203" name="Rectangle 11"/>
          <p:cNvSpPr>
            <a:spLocks noChangeArrowheads="1"/>
          </p:cNvSpPr>
          <p:nvPr/>
        </p:nvSpPr>
        <p:spPr bwMode="auto">
          <a:xfrm>
            <a:off x="1447800" y="3568700"/>
            <a:ext cx="1009650" cy="458788"/>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M</a:t>
            </a:r>
            <a:r>
              <a:rPr lang="en-US" sz="2000" b="1">
                <a:solidFill>
                  <a:schemeClr val="accent6">
                    <a:lumMod val="50000"/>
                  </a:schemeClr>
                </a:solidFill>
                <a:latin typeface="Arial" charset="0"/>
                <a:cs typeface="Arial" charset="0"/>
              </a:rPr>
              <a:t>akes</a:t>
            </a:r>
          </a:p>
        </p:txBody>
      </p:sp>
      <p:sp>
        <p:nvSpPr>
          <p:cNvPr id="8204" name="Rectangle 12"/>
          <p:cNvSpPr>
            <a:spLocks noChangeArrowheads="1"/>
          </p:cNvSpPr>
          <p:nvPr/>
        </p:nvSpPr>
        <p:spPr bwMode="auto">
          <a:xfrm>
            <a:off x="1447800" y="4330700"/>
            <a:ext cx="703263" cy="458788"/>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D</a:t>
            </a:r>
            <a:r>
              <a:rPr lang="en-US" sz="2000" b="1">
                <a:solidFill>
                  <a:schemeClr val="accent6">
                    <a:lumMod val="50000"/>
                  </a:schemeClr>
                </a:solidFill>
                <a:latin typeface="Arial" charset="0"/>
                <a:cs typeface="Arial" charset="0"/>
              </a:rPr>
              <a:t>ull</a:t>
            </a:r>
          </a:p>
        </p:txBody>
      </p:sp>
      <p:sp>
        <p:nvSpPr>
          <p:cNvPr id="8205" name="Rectangle 13"/>
          <p:cNvSpPr>
            <a:spLocks noChangeArrowheads="1"/>
          </p:cNvSpPr>
          <p:nvPr/>
        </p:nvSpPr>
        <p:spPr bwMode="auto">
          <a:xfrm>
            <a:off x="1447800" y="5092700"/>
            <a:ext cx="1260475" cy="458788"/>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6">
                    <a:lumMod val="50000"/>
                  </a:schemeClr>
                </a:solidFill>
                <a:latin typeface="Arial" charset="0"/>
                <a:cs typeface="Arial" charset="0"/>
              </a:rPr>
              <a:t>C</a:t>
            </a:r>
            <a:r>
              <a:rPr lang="en-US" sz="2000" b="1">
                <a:solidFill>
                  <a:schemeClr val="accent6">
                    <a:lumMod val="50000"/>
                  </a:schemeClr>
                </a:solidFill>
                <a:latin typeface="Arial" charset="0"/>
                <a:cs typeface="Arial" charset="0"/>
              </a:rPr>
              <a:t>hildren</a:t>
            </a:r>
          </a:p>
        </p:txBody>
      </p:sp>
      <p:sp>
        <p:nvSpPr>
          <p:cNvPr id="8206" name="Rectangle 24"/>
          <p:cNvSpPr>
            <a:spLocks noChangeArrowheads="1"/>
          </p:cNvSpPr>
          <p:nvPr/>
        </p:nvSpPr>
        <p:spPr bwMode="auto">
          <a:xfrm>
            <a:off x="1295400" y="5638800"/>
            <a:ext cx="7239000" cy="461963"/>
          </a:xfrm>
          <a:prstGeom prst="rect">
            <a:avLst/>
          </a:prstGeom>
          <a:noFill/>
          <a:ln w="12700">
            <a:noFill/>
            <a:miter lim="800000"/>
            <a:headEnd type="none" w="sm" len="sm"/>
            <a:tailEnd type="none" w="sm" len="sm"/>
          </a:ln>
        </p:spPr>
        <p:txBody>
          <a:bodyPr>
            <a:spAutoFit/>
          </a:bodyPr>
          <a:lstStyle/>
          <a:p>
            <a:pPr eaLnBrk="0" hangingPunct="0">
              <a:defRPr/>
            </a:pPr>
            <a:r>
              <a:rPr lang="en-US" b="1">
                <a:solidFill>
                  <a:schemeClr val="accent6">
                    <a:lumMod val="50000"/>
                  </a:schemeClr>
                </a:solidFill>
                <a:latin typeface="Arial" charset="0"/>
                <a:cs typeface="Arial" charset="0"/>
              </a:rPr>
              <a:t>A</a:t>
            </a:r>
            <a:r>
              <a:rPr lang="en-US" sz="2000" b="1">
                <a:solidFill>
                  <a:schemeClr val="accent6">
                    <a:lumMod val="50000"/>
                  </a:schemeClr>
                </a:solidFill>
                <a:latin typeface="Arial" charset="0"/>
                <a:cs typeface="Arial" charset="0"/>
              </a:rPr>
              <a:t>dd </a:t>
            </a:r>
            <a:r>
              <a:rPr lang="en-US" b="1">
                <a:solidFill>
                  <a:schemeClr val="accent6">
                    <a:lumMod val="50000"/>
                  </a:schemeClr>
                </a:solidFill>
                <a:latin typeface="Arial" charset="0"/>
                <a:cs typeface="Arial" charset="0"/>
              </a:rPr>
              <a:t>W</a:t>
            </a:r>
            <a:r>
              <a:rPr lang="en-US" sz="2000" b="1">
                <a:solidFill>
                  <a:schemeClr val="accent6">
                    <a:lumMod val="50000"/>
                  </a:schemeClr>
                </a:solidFill>
                <a:latin typeface="Arial" charset="0"/>
                <a:cs typeface="Arial" charset="0"/>
              </a:rPr>
              <a:t>onder     (Add West)</a:t>
            </a:r>
          </a:p>
        </p:txBody>
      </p:sp>
      <p:sp>
        <p:nvSpPr>
          <p:cNvPr id="11280" name="Rectangle 26"/>
          <p:cNvSpPr>
            <a:spLocks noChangeArrowheads="1"/>
          </p:cNvSpPr>
          <p:nvPr/>
        </p:nvSpPr>
        <p:spPr bwMode="auto">
          <a:xfrm>
            <a:off x="2971800" y="1600200"/>
            <a:ext cx="1143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FF0000"/>
                </a:solidFill>
              </a:rPr>
              <a:t>START</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p:cNvPicPr>
            <a:picLocks noChangeAspect="1" noChangeArrowheads="1"/>
          </p:cNvPicPr>
          <p:nvPr/>
        </p:nvPicPr>
        <p:blipFill>
          <a:blip r:embed="rId3"/>
          <a:srcRect/>
          <a:stretch>
            <a:fillRect/>
          </a:stretch>
        </p:blipFill>
        <p:spPr bwMode="auto">
          <a:xfrm>
            <a:off x="1524000" y="672032"/>
            <a:ext cx="6635750" cy="4375393"/>
          </a:xfrm>
          <a:prstGeom prst="rect">
            <a:avLst/>
          </a:prstGeom>
          <a:noFill/>
          <a:ln w="9525">
            <a:noFill/>
            <a:miter lim="800000"/>
            <a:headEnd/>
            <a:tailEnd/>
          </a:ln>
          <a:effectLst>
            <a:outerShdw blurRad="50800" dist="38100" dir="18900000" algn="bl" rotWithShape="0">
              <a:prstClr val="black">
                <a:alpha val="40000"/>
              </a:prstClr>
            </a:outerShdw>
          </a:effectLst>
        </p:spPr>
      </p:pic>
      <p:cxnSp>
        <p:nvCxnSpPr>
          <p:cNvPr id="9" name="Straight Connector 8"/>
          <p:cNvCxnSpPr/>
          <p:nvPr/>
        </p:nvCxnSpPr>
        <p:spPr>
          <a:xfrm rot="10800000" flipV="1">
            <a:off x="2465388" y="3184525"/>
            <a:ext cx="4240212" cy="2092325"/>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2" name="Group 7"/>
          <p:cNvGrpSpPr>
            <a:grpSpLocks/>
          </p:cNvGrpSpPr>
          <p:nvPr/>
        </p:nvGrpSpPr>
        <p:grpSpPr bwMode="auto">
          <a:xfrm>
            <a:off x="5418138" y="3375025"/>
            <a:ext cx="865187" cy="434975"/>
            <a:chOff x="5418138" y="3375025"/>
            <a:chExt cx="865187" cy="434975"/>
          </a:xfrm>
        </p:grpSpPr>
        <p:sp>
          <p:nvSpPr>
            <p:cNvPr id="12296" name="TextBox 11"/>
            <p:cNvSpPr txBox="1">
              <a:spLocks noChangeArrowheads="1"/>
            </p:cNvSpPr>
            <p:nvPr/>
          </p:nvSpPr>
          <p:spPr bwMode="auto">
            <a:xfrm rot="-1645618">
              <a:off x="5575300" y="3578225"/>
              <a:ext cx="7080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tx1"/>
                  </a:solidFill>
                </a:rPr>
                <a:t>260 M</a:t>
              </a:r>
            </a:p>
          </p:txBody>
        </p:sp>
        <p:sp>
          <p:nvSpPr>
            <p:cNvPr id="12297" name="TextBox 12"/>
            <p:cNvSpPr txBox="1">
              <a:spLocks noChangeArrowheads="1"/>
            </p:cNvSpPr>
            <p:nvPr/>
          </p:nvSpPr>
          <p:spPr bwMode="auto">
            <a:xfrm rot="-1551835">
              <a:off x="5418138" y="3375025"/>
              <a:ext cx="8493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b="0">
                  <a:solidFill>
                    <a:schemeClr val="tx1"/>
                  </a:solidFill>
                </a:rPr>
                <a:t>1030</a:t>
              </a:r>
            </a:p>
          </p:txBody>
        </p:sp>
      </p:grpSp>
      <p:sp>
        <p:nvSpPr>
          <p:cNvPr id="11270" name="TextBox 6"/>
          <p:cNvSpPr txBox="1">
            <a:spLocks noChangeArrowheads="1"/>
          </p:cNvSpPr>
          <p:nvPr/>
        </p:nvSpPr>
        <p:spPr bwMode="auto">
          <a:xfrm>
            <a:off x="83127" y="645952"/>
            <a:ext cx="7620000" cy="830263"/>
          </a:xfrm>
          <a:prstGeom prst="rect">
            <a:avLst/>
          </a:prstGeom>
          <a:noFill/>
          <a:ln w="9525">
            <a:noFill/>
            <a:miter lim="800000"/>
            <a:headEnd/>
            <a:tailEnd/>
          </a:ln>
        </p:spPr>
        <p:txBody>
          <a:bodyPr>
            <a:spAutoFit/>
          </a:bodyPr>
          <a:lstStyle/>
          <a:p>
            <a:pPr>
              <a:defRPr/>
            </a:pPr>
            <a:r>
              <a:rPr lang="en-US" b="1" dirty="0">
                <a:solidFill>
                  <a:schemeClr val="accent4">
                    <a:lumMod val="10000"/>
                  </a:schemeClr>
                </a:solidFill>
                <a:latin typeface="Arial" charset="0"/>
                <a:cs typeface="Arial" charset="0"/>
              </a:rPr>
              <a:t>What is the M bearing </a:t>
            </a:r>
            <a:r>
              <a:rPr lang="en-US" sz="1400" b="1" dirty="0">
                <a:solidFill>
                  <a:schemeClr val="accent4">
                    <a:lumMod val="10000"/>
                  </a:schemeClr>
                </a:solidFill>
                <a:latin typeface="Arial" charset="0"/>
                <a:cs typeface="Arial" charset="0"/>
              </a:rPr>
              <a:t>(taken with a hand bearing compass) </a:t>
            </a:r>
            <a:r>
              <a:rPr lang="en-US" b="1" dirty="0">
                <a:solidFill>
                  <a:schemeClr val="accent4">
                    <a:lumMod val="10000"/>
                  </a:schemeClr>
                </a:solidFill>
                <a:latin typeface="Arial" charset="0"/>
                <a:cs typeface="Arial" charset="0"/>
              </a:rPr>
              <a:t>from the blue boat to the copula?  Label it as an LOP </a:t>
            </a:r>
          </a:p>
        </p:txBody>
      </p:sp>
      <p:sp>
        <p:nvSpPr>
          <p:cNvPr id="12295" name="Rectangle 25"/>
          <p:cNvSpPr>
            <a:spLocks noGrp="1" noChangeArrowheads="1"/>
          </p:cNvSpPr>
          <p:nvPr>
            <p:ph type="title"/>
          </p:nvPr>
        </p:nvSpPr>
        <p:spPr>
          <a:xfrm>
            <a:off x="6927" y="57511"/>
            <a:ext cx="7772400" cy="1362075"/>
          </a:xfrm>
        </p:spPr>
        <p:txBody>
          <a:bodyPr/>
          <a:lstStyle/>
          <a:p>
            <a:pPr eaLnBrk="1" hangingPunct="1"/>
            <a:r>
              <a:rPr lang="en-US" altLang="en-US" sz="3200" b="0" dirty="0">
                <a:solidFill>
                  <a:schemeClr val="tx2"/>
                </a:solidFill>
                <a:cs typeface="Tahoma" panose="020B0604030504040204" pitchFamily="34" charset="0"/>
              </a:rPr>
              <a:t>Class Exercise-Taking Bearings</a:t>
            </a:r>
          </a:p>
        </p:txBody>
      </p:sp>
      <p:sp>
        <p:nvSpPr>
          <p:cNvPr id="12294" name="Slide Number Placeholder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85C1A5D-4E0A-4DA8-91EA-0D038BACDBC8}"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8</a:t>
            </a:fld>
            <a:endParaRPr lang="en-US" altLang="en-US" sz="1400" b="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8" name="Rectangle 25"/>
          <p:cNvSpPr>
            <a:spLocks noGrp="1" noChangeArrowheads="1"/>
          </p:cNvSpPr>
          <p:nvPr>
            <p:ph type="title"/>
          </p:nvPr>
        </p:nvSpPr>
        <p:spPr>
          <a:xfrm>
            <a:off x="228600" y="63099"/>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b="0" dirty="0">
                <a:solidFill>
                  <a:schemeClr val="tx2"/>
                </a:solidFill>
                <a:cs typeface="Tahoma" panose="020B0604030504040204" pitchFamily="34" charset="0"/>
              </a:rPr>
              <a:t>Class Exercise-Taking Bearings</a:t>
            </a:r>
          </a:p>
        </p:txBody>
      </p:sp>
      <p:sp>
        <p:nvSpPr>
          <p:cNvPr id="133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152B9BEC-7D91-4B24-BA95-17E24E9F68A3}" type="slidenum">
              <a:rPr lang="en-US" altLang="en-US" sz="1400" b="0">
                <a:latin typeface="Times New Roman" panose="02020603050405020304" pitchFamily="18" charset="0"/>
                <a:cs typeface="Times New Roman" panose="02020603050405020304" pitchFamily="18" charset="0"/>
              </a:rPr>
              <a:pPr eaLnBrk="1" hangingPunct="1">
                <a:spcBef>
                  <a:spcPct val="0"/>
                </a:spcBef>
                <a:buFontTx/>
                <a:buNone/>
              </a:pPr>
              <a:t>9</a:t>
            </a:fld>
            <a:endParaRPr lang="en-US" altLang="en-US" sz="1400" b="0">
              <a:latin typeface="Times New Roman" panose="02020603050405020304" pitchFamily="18" charset="0"/>
              <a:cs typeface="Times New Roman" panose="02020603050405020304" pitchFamily="18" charset="0"/>
            </a:endParaRPr>
          </a:p>
        </p:txBody>
      </p:sp>
      <p:grpSp>
        <p:nvGrpSpPr>
          <p:cNvPr id="2" name="Group 37"/>
          <p:cNvGrpSpPr>
            <a:grpSpLocks/>
          </p:cNvGrpSpPr>
          <p:nvPr/>
        </p:nvGrpSpPr>
        <p:grpSpPr bwMode="auto">
          <a:xfrm>
            <a:off x="2470150" y="3323823"/>
            <a:ext cx="5140325" cy="496888"/>
            <a:chOff x="2132" y="2185"/>
            <a:chExt cx="3238" cy="313"/>
          </a:xfrm>
        </p:grpSpPr>
        <p:sp>
          <p:nvSpPr>
            <p:cNvPr id="12300" name="Rectangle 6"/>
            <p:cNvSpPr>
              <a:spLocks noChangeArrowheads="1"/>
            </p:cNvSpPr>
            <p:nvPr/>
          </p:nvSpPr>
          <p:spPr bwMode="auto">
            <a:xfrm>
              <a:off x="2132" y="2185"/>
              <a:ext cx="277"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M</a:t>
              </a:r>
            </a:p>
          </p:txBody>
        </p:sp>
        <p:sp>
          <p:nvSpPr>
            <p:cNvPr id="12301" name="Rectangle 16"/>
            <p:cNvSpPr>
              <a:spLocks noChangeArrowheads="1"/>
            </p:cNvSpPr>
            <p:nvPr/>
          </p:nvSpPr>
          <p:spPr bwMode="auto">
            <a:xfrm>
              <a:off x="2642" y="2248"/>
              <a:ext cx="2728"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Magnetic Bearing                    260° </a:t>
              </a:r>
            </a:p>
          </p:txBody>
        </p:sp>
      </p:grpSp>
      <p:grpSp>
        <p:nvGrpSpPr>
          <p:cNvPr id="3" name="Group 38"/>
          <p:cNvGrpSpPr>
            <a:grpSpLocks/>
          </p:cNvGrpSpPr>
          <p:nvPr/>
        </p:nvGrpSpPr>
        <p:grpSpPr bwMode="auto">
          <a:xfrm>
            <a:off x="2514600" y="4238223"/>
            <a:ext cx="5403850" cy="496888"/>
            <a:chOff x="2112" y="2665"/>
            <a:chExt cx="3404" cy="313"/>
          </a:xfrm>
        </p:grpSpPr>
        <p:sp>
          <p:nvSpPr>
            <p:cNvPr id="12298" name="Rectangle 7"/>
            <p:cNvSpPr>
              <a:spLocks noChangeArrowheads="1"/>
            </p:cNvSpPr>
            <p:nvPr/>
          </p:nvSpPr>
          <p:spPr bwMode="auto">
            <a:xfrm>
              <a:off x="2112" y="2665"/>
              <a:ext cx="255"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D</a:t>
              </a:r>
            </a:p>
          </p:txBody>
        </p:sp>
        <p:sp>
          <p:nvSpPr>
            <p:cNvPr id="12299" name="Rectangle 17"/>
            <p:cNvSpPr>
              <a:spLocks noChangeArrowheads="1"/>
            </p:cNvSpPr>
            <p:nvPr/>
          </p:nvSpPr>
          <p:spPr bwMode="auto">
            <a:xfrm>
              <a:off x="2592" y="2728"/>
              <a:ext cx="2924"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Deviation                   	           007° W</a:t>
              </a:r>
            </a:p>
          </p:txBody>
        </p:sp>
      </p:grpSp>
      <p:grpSp>
        <p:nvGrpSpPr>
          <p:cNvPr id="4" name="Group 39"/>
          <p:cNvGrpSpPr>
            <a:grpSpLocks/>
          </p:cNvGrpSpPr>
          <p:nvPr/>
        </p:nvGrpSpPr>
        <p:grpSpPr bwMode="auto">
          <a:xfrm>
            <a:off x="2514600" y="5076423"/>
            <a:ext cx="4981575" cy="496888"/>
            <a:chOff x="2112" y="3145"/>
            <a:chExt cx="3138" cy="313"/>
          </a:xfrm>
        </p:grpSpPr>
        <p:sp>
          <p:nvSpPr>
            <p:cNvPr id="12296" name="Rectangle 8"/>
            <p:cNvSpPr>
              <a:spLocks noChangeArrowheads="1"/>
            </p:cNvSpPr>
            <p:nvPr/>
          </p:nvSpPr>
          <p:spPr bwMode="auto">
            <a:xfrm>
              <a:off x="2112" y="3145"/>
              <a:ext cx="255" cy="289"/>
            </a:xfrm>
            <a:prstGeom prst="rect">
              <a:avLst/>
            </a:prstGeom>
            <a:noFill/>
            <a:ln w="12700">
              <a:noFill/>
              <a:miter lim="800000"/>
              <a:headEnd/>
              <a:tailEnd/>
            </a:ln>
          </p:spPr>
          <p:txBody>
            <a:bodyPr wrap="none" lIns="90488" tIns="44450" rIns="90488" bIns="44450">
              <a:spAutoFit/>
            </a:bodyPr>
            <a:lstStyle/>
            <a:p>
              <a:pPr eaLnBrk="0" hangingPunct="0">
                <a:defRPr/>
              </a:pPr>
              <a:r>
                <a:rPr lang="en-US" b="1">
                  <a:solidFill>
                    <a:schemeClr val="accent4">
                      <a:lumMod val="10000"/>
                    </a:schemeClr>
                  </a:solidFill>
                  <a:latin typeface="Arial" charset="0"/>
                  <a:cs typeface="Arial" charset="0"/>
                </a:rPr>
                <a:t>C</a:t>
              </a:r>
            </a:p>
          </p:txBody>
        </p:sp>
        <p:sp>
          <p:nvSpPr>
            <p:cNvPr id="12297" name="Rectangle 18"/>
            <p:cNvSpPr>
              <a:spLocks noChangeArrowheads="1"/>
            </p:cNvSpPr>
            <p:nvPr/>
          </p:nvSpPr>
          <p:spPr bwMode="auto">
            <a:xfrm>
              <a:off x="2592" y="3208"/>
              <a:ext cx="2658"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4">
                      <a:lumMod val="10000"/>
                    </a:schemeClr>
                  </a:solidFill>
                  <a:latin typeface="Arial" charset="0"/>
                  <a:cs typeface="Arial" charset="0"/>
                </a:rPr>
                <a:t>Ship’s Compass Bearing       267°</a:t>
              </a:r>
            </a:p>
          </p:txBody>
        </p:sp>
      </p:grpSp>
      <p:sp>
        <p:nvSpPr>
          <p:cNvPr id="12295" name="TextBox 21"/>
          <p:cNvSpPr txBox="1">
            <a:spLocks noChangeArrowheads="1"/>
          </p:cNvSpPr>
          <p:nvPr/>
        </p:nvSpPr>
        <p:spPr bwMode="auto">
          <a:xfrm>
            <a:off x="914400" y="1689996"/>
            <a:ext cx="7620000" cy="1570038"/>
          </a:xfrm>
          <a:prstGeom prst="rect">
            <a:avLst/>
          </a:prstGeom>
          <a:noFill/>
          <a:ln w="9525">
            <a:noFill/>
            <a:miter lim="800000"/>
            <a:headEnd/>
            <a:tailEnd/>
          </a:ln>
        </p:spPr>
        <p:txBody>
          <a:bodyPr>
            <a:spAutoFit/>
          </a:bodyPr>
          <a:lstStyle/>
          <a:p>
            <a:pPr>
              <a:defRPr/>
            </a:pPr>
            <a:r>
              <a:rPr lang="en-US" b="1" dirty="0">
                <a:solidFill>
                  <a:schemeClr val="accent4">
                    <a:lumMod val="10000"/>
                  </a:schemeClr>
                </a:solidFill>
                <a:latin typeface="Arial" charset="0"/>
                <a:cs typeface="Arial" charset="0"/>
              </a:rPr>
              <a:t>If the boat is pointed at the copula, what will the compass read? Compass deviation is 007° W on that heading.</a:t>
            </a:r>
          </a:p>
          <a:p>
            <a:pPr>
              <a:defRPr/>
            </a:pPr>
            <a:r>
              <a:rPr lang="en-US" b="1" dirty="0">
                <a:solidFill>
                  <a:schemeClr val="accent4">
                    <a:lumMod val="10000"/>
                  </a:schemeClr>
                </a:solidFill>
                <a:latin typeface="Arial" charset="0"/>
                <a:cs typeface="Arial"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lorerTools_am_17 print PowerPlugs Templates for PowerPoint">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666699"/>
        </a:dk2>
        <a:lt2>
          <a:srgbClr val="FFCC00"/>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10558</TotalTime>
  <Words>1719</Words>
  <Application>Microsoft Office PowerPoint</Application>
  <PresentationFormat>On-screen Show (4:3)</PresentationFormat>
  <Paragraphs>365</Paragraphs>
  <Slides>46</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ExplorerTools_am_17 print PowerPlugs Templates for PowerPoint</vt:lpstr>
      <vt:lpstr>Document</vt:lpstr>
      <vt:lpstr>The Weekend Navigator</vt:lpstr>
      <vt:lpstr>    The Weekend Navigator</vt:lpstr>
      <vt:lpstr>PowerPoint Presentation</vt:lpstr>
      <vt:lpstr>PowerPoint Presentation</vt:lpstr>
      <vt:lpstr>   The Weekend Navigator</vt:lpstr>
      <vt:lpstr>Correcting for Variation &amp; Deviation</vt:lpstr>
      <vt:lpstr>Correcting for Variation &amp; Deviation</vt:lpstr>
      <vt:lpstr>Class Exercise-Taking Bearings</vt:lpstr>
      <vt:lpstr>Class Exercise-Taking Bearings</vt:lpstr>
      <vt:lpstr>Class Exercise-Fixs</vt:lpstr>
      <vt:lpstr>Class Exercise</vt:lpstr>
      <vt:lpstr>PowerPoint Presentation</vt:lpstr>
      <vt:lpstr>Class Exercise-Fixs</vt:lpstr>
      <vt:lpstr>Class Exercise</vt:lpstr>
      <vt:lpstr>PowerPoint Presentation</vt:lpstr>
      <vt:lpstr>The Weekend Navigator</vt:lpstr>
      <vt:lpstr>Steps in Waypoint Navigation</vt:lpstr>
      <vt:lpstr>Steps in Waypoint Navigation</vt:lpstr>
      <vt:lpstr>Staying on Course</vt:lpstr>
      <vt:lpstr>Staying on Course</vt:lpstr>
      <vt:lpstr>Staying on Course</vt:lpstr>
      <vt:lpstr>Staying on Course</vt:lpstr>
      <vt:lpstr>Staying on Course</vt:lpstr>
      <vt:lpstr>Staying on Course</vt:lpstr>
      <vt:lpstr> Sailors Tacking Decisions</vt:lpstr>
      <vt:lpstr>Navigating in a Region</vt:lpstr>
      <vt:lpstr>Marking Objects</vt:lpstr>
      <vt:lpstr>Keeping Track &amp; Double-Checking</vt:lpstr>
      <vt:lpstr>PowerPoint Presentation</vt:lpstr>
      <vt:lpstr>PowerPoint Presentation</vt:lpstr>
      <vt:lpstr>PowerPoint Presentation</vt:lpstr>
      <vt:lpstr>PowerPoint Presentation</vt:lpstr>
      <vt:lpstr>Keeping Track &amp; Double-Checking</vt:lpstr>
      <vt:lpstr>Keeping Track &amp; Double-Checking</vt:lpstr>
      <vt:lpstr>  Planning As You Go with GPS</vt:lpstr>
      <vt:lpstr>  ESTIMATE DISTANCE</vt:lpstr>
      <vt:lpstr>           Collision Bearings</vt:lpstr>
      <vt:lpstr>Collision Bearings</vt:lpstr>
      <vt:lpstr>What To Do If the GPS Quits </vt:lpstr>
      <vt:lpstr>Stop and Regroup</vt:lpstr>
      <vt:lpstr>Stop and Regroup</vt:lpstr>
      <vt:lpstr>Plan Before Proceeding</vt:lpstr>
      <vt:lpstr>Navigating without GPS</vt:lpstr>
      <vt:lpstr>The Weekend Navigator</vt:lpstr>
      <vt:lpstr>The Weekend Navigator</vt:lpstr>
      <vt:lpstr>The Weekend Navigator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Underway with GPS and Paper Charts</dc:title>
  <dc:creator>Dan Stroup</dc:creator>
  <cp:lastModifiedBy>Paul DeVita</cp:lastModifiedBy>
  <cp:revision>126</cp:revision>
  <dcterms:created xsi:type="dcterms:W3CDTF">2008-06-24T18:30:52Z</dcterms:created>
  <dcterms:modified xsi:type="dcterms:W3CDTF">2015-01-09T02:13:40Z</dcterms:modified>
</cp:coreProperties>
</file>